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4" r:id="rId6"/>
    <p:sldId id="261" r:id="rId7"/>
    <p:sldId id="267" r:id="rId8"/>
    <p:sldId id="265" r:id="rId9"/>
    <p:sldId id="266" r:id="rId10"/>
    <p:sldId id="260" r:id="rId11"/>
    <p:sldId id="270" r:id="rId12"/>
    <p:sldId id="268" r:id="rId13"/>
    <p:sldId id="263" r:id="rId14"/>
    <p:sldId id="262" r:id="rId15"/>
    <p:sldId id="273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5C673-2C03-4D58-AFB0-6CEEDDD6261B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59B20-A8B4-4178-9FFD-9B3D1F8971D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59B20-A8B4-4178-9FFD-9B3D1F8971D5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822960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500834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7E2D3-E9B8-4DE3-B3ED-3B8FFE11BCF8}" type="datetimeFigureOut">
              <a:rPr lang="it-IT" smtClean="0"/>
              <a:pPr/>
              <a:t>13/12/2010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500834"/>
            <a:ext cx="2895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500834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BB407-F5B2-4746-8956-73D3899F0F5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s.dbpedia.org/3.0/it/articles_abstract_it.nt.bz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nowball.tartarus.org/download.php" TargetMode="External"/><Relationship Id="rId4" Type="http://schemas.openxmlformats.org/officeDocument/2006/relationships/hyperlink" Target="http://culturitalia.uibk.ac.at/stop_ita.htm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scaiella@di.unipi.i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b="1" dirty="0" err="1" smtClean="0"/>
              <a:t>Lucene</a:t>
            </a:r>
            <a:r>
              <a:rPr lang="it-IT" sz="6000" b="1" dirty="0" smtClean="0"/>
              <a:t> in </a:t>
            </a:r>
            <a:r>
              <a:rPr lang="it-IT" sz="6000" b="1" dirty="0" err="1" smtClean="0"/>
              <a:t>action</a:t>
            </a:r>
            <a:endParaRPr lang="it-IT" sz="60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86072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Information </a:t>
            </a:r>
            <a:r>
              <a:rPr lang="it-IT" dirty="0" err="1" smtClean="0"/>
              <a:t>Retrieval</a:t>
            </a:r>
            <a:endParaRPr lang="it-IT" dirty="0" smtClean="0"/>
          </a:p>
          <a:p>
            <a:r>
              <a:rPr lang="it-IT" dirty="0" smtClean="0"/>
              <a:t>A.A. 2010-11</a:t>
            </a:r>
          </a:p>
          <a:p>
            <a:endParaRPr lang="it-IT" dirty="0"/>
          </a:p>
          <a:p>
            <a:r>
              <a:rPr lang="it-IT" sz="2400" dirty="0" smtClean="0"/>
              <a:t>– P. </a:t>
            </a:r>
            <a:r>
              <a:rPr lang="it-IT" sz="2400" dirty="0" err="1" smtClean="0"/>
              <a:t>Ferragina</a:t>
            </a:r>
            <a:r>
              <a:rPr lang="it-IT" sz="2400" dirty="0" smtClean="0"/>
              <a:t>, U. </a:t>
            </a:r>
            <a:r>
              <a:rPr lang="it-IT" sz="2400" dirty="0" err="1" smtClean="0"/>
              <a:t>Scaiella</a:t>
            </a:r>
            <a:r>
              <a:rPr lang="it-IT" sz="2400" dirty="0" smtClean="0"/>
              <a:t> –</a:t>
            </a:r>
          </a:p>
          <a:p>
            <a:r>
              <a:rPr lang="it-IT" sz="2400" dirty="0" smtClean="0"/>
              <a:t>– Dipartimento di Informatica – Università di Pisa –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Field</a:t>
            </a:r>
            <a:r>
              <a:rPr lang="it-IT" dirty="0" smtClean="0"/>
              <a:t> </a:t>
            </a:r>
            <a:r>
              <a:rPr lang="it-IT" dirty="0" err="1" smtClean="0"/>
              <a:t>Options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Field.Stored</a:t>
            </a:r>
            <a:endParaRPr lang="it-IT" dirty="0" smtClean="0"/>
          </a:p>
          <a:p>
            <a:pPr lvl="1"/>
            <a:r>
              <a:rPr lang="it-IT" dirty="0" smtClean="0"/>
              <a:t>YES, NO</a:t>
            </a:r>
          </a:p>
          <a:p>
            <a:r>
              <a:rPr lang="it-IT" dirty="0" err="1" smtClean="0"/>
              <a:t>Field.Index</a:t>
            </a:r>
            <a:endParaRPr lang="it-IT" dirty="0" smtClean="0"/>
          </a:p>
          <a:p>
            <a:pPr lvl="1"/>
            <a:r>
              <a:rPr lang="it-IT" dirty="0" smtClean="0"/>
              <a:t>ANALYZED, </a:t>
            </a:r>
            <a:r>
              <a:rPr lang="it-IT" dirty="0" err="1" smtClean="0"/>
              <a:t>NOT_ANALYZED</a:t>
            </a:r>
            <a:r>
              <a:rPr lang="it-IT" dirty="0" smtClean="0"/>
              <a:t>, NO</a:t>
            </a:r>
          </a:p>
          <a:p>
            <a:r>
              <a:rPr lang="it-IT" dirty="0" err="1" smtClean="0"/>
              <a:t>Field.TermVector</a:t>
            </a:r>
            <a:endParaRPr lang="it-IT" dirty="0" smtClean="0"/>
          </a:p>
          <a:p>
            <a:pPr lvl="1"/>
            <a:r>
              <a:rPr lang="it-IT" dirty="0" smtClean="0"/>
              <a:t>NO, YES (POSITION and/or OFFSETS)</a:t>
            </a:r>
          </a:p>
          <a:p>
            <a:pPr lvl="1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Analysis</a:t>
            </a:r>
            <a:r>
              <a:rPr lang="it-IT" dirty="0" smtClean="0"/>
              <a:t> </a:t>
            </a:r>
            <a:r>
              <a:rPr lang="it-IT" dirty="0" err="1" smtClean="0"/>
              <a:t>tips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Use</a:t>
            </a:r>
            <a:r>
              <a:rPr lang="it-IT" dirty="0" smtClean="0"/>
              <a:t> </a:t>
            </a:r>
            <a:r>
              <a:rPr lang="it-IT" dirty="0" err="1" smtClean="0"/>
              <a:t>PerFieldAnalyzerWrapper</a:t>
            </a:r>
            <a:endParaRPr lang="it-IT" dirty="0" smtClean="0"/>
          </a:p>
          <a:p>
            <a:pPr lvl="1"/>
            <a:r>
              <a:rPr lang="it-IT" dirty="0" smtClean="0"/>
              <a:t>Don’t </a:t>
            </a:r>
            <a:r>
              <a:rPr lang="it-IT" dirty="0" err="1" smtClean="0"/>
              <a:t>analyze</a:t>
            </a:r>
            <a:r>
              <a:rPr lang="it-IT" dirty="0" smtClean="0"/>
              <a:t> keyword </a:t>
            </a:r>
            <a:r>
              <a:rPr lang="it-IT" dirty="0" err="1" smtClean="0"/>
              <a:t>fields</a:t>
            </a:r>
            <a:endParaRPr lang="it-IT" dirty="0" smtClean="0"/>
          </a:p>
          <a:p>
            <a:pPr lvl="1"/>
            <a:r>
              <a:rPr lang="it-IT" dirty="0" err="1" smtClean="0"/>
              <a:t>Store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needed</a:t>
            </a:r>
            <a:r>
              <a:rPr lang="it-IT" dirty="0" smtClean="0"/>
              <a:t> data</a:t>
            </a:r>
          </a:p>
          <a:p>
            <a:r>
              <a:rPr lang="it-IT" dirty="0" err="1" smtClean="0"/>
              <a:t>Use</a:t>
            </a:r>
            <a:r>
              <a:rPr lang="it-IT" dirty="0" smtClean="0"/>
              <a:t> </a:t>
            </a:r>
            <a:r>
              <a:rPr lang="it-IT" dirty="0" err="1" smtClean="0"/>
              <a:t>NumberUtils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numbers</a:t>
            </a:r>
            <a:endParaRPr lang="it-IT" dirty="0" smtClean="0"/>
          </a:p>
          <a:p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field</a:t>
            </a:r>
            <a:r>
              <a:rPr lang="it-IT" dirty="0" smtClean="0"/>
              <a:t> more </a:t>
            </a:r>
            <a:r>
              <a:rPr lang="it-IT" dirty="0" err="1" smtClean="0"/>
              <a:t>than</a:t>
            </a:r>
            <a:r>
              <a:rPr lang="it-IT" dirty="0" smtClean="0"/>
              <a:t> once, </a:t>
            </a:r>
            <a:r>
              <a:rPr lang="it-IT" dirty="0" err="1" smtClean="0"/>
              <a:t>analyze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differently</a:t>
            </a:r>
            <a:endParaRPr lang="it-IT" dirty="0" smtClean="0"/>
          </a:p>
          <a:p>
            <a:pPr lvl="1"/>
            <a:r>
              <a:rPr lang="it-IT" dirty="0" err="1" smtClean="0"/>
              <a:t>Boost</a:t>
            </a:r>
            <a:r>
              <a:rPr lang="it-IT" dirty="0" smtClean="0"/>
              <a:t> </a:t>
            </a:r>
            <a:r>
              <a:rPr lang="it-IT" dirty="0" err="1" smtClean="0"/>
              <a:t>exact</a:t>
            </a:r>
            <a:r>
              <a:rPr lang="it-IT" dirty="0" smtClean="0"/>
              <a:t> case/</a:t>
            </a:r>
            <a:r>
              <a:rPr lang="it-IT" dirty="0" err="1" smtClean="0"/>
              <a:t>stem</a:t>
            </a:r>
            <a:r>
              <a:rPr lang="it-IT" dirty="0" smtClean="0"/>
              <a:t> </a:t>
            </a:r>
            <a:r>
              <a:rPr lang="it-IT" dirty="0" err="1" smtClean="0"/>
              <a:t>matches</a:t>
            </a:r>
            <a:endParaRPr lang="it-IT" dirty="0" smtClean="0"/>
          </a:p>
          <a:p>
            <a:pPr lvl="1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Searching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//Best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practice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: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reusable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singleton!</a:t>
            </a: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s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(directory);</a:t>
            </a:r>
          </a:p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Build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the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query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from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the input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string</a:t>
            </a:r>
            <a:endParaRPr lang="it-IT" sz="2400" b="1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QueryParser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qParser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=</a:t>
            </a:r>
            <a:br>
              <a:rPr lang="it-IT" sz="2400" b="1" dirty="0" smtClean="0">
                <a:latin typeface="Courier New" pitchFamily="49" charset="0"/>
                <a:cs typeface="Courier New" pitchFamily="49" charset="0"/>
              </a:rPr>
            </a:b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QueryParser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(“body”,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analyzer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q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qParser.parse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:Jaguar”);</a:t>
            </a:r>
          </a:p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//Do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search</a:t>
            </a:r>
            <a:endParaRPr lang="it-IT" sz="2400" b="1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TopDocs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s.search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(q,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maxResults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Results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: ”+hits.totalHits);</a:t>
            </a:r>
          </a:p>
          <a:p>
            <a:pPr>
              <a:buNone/>
            </a:pP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//Scroll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retrieved</a:t>
            </a:r>
            <a:r>
              <a:rPr lang="it-IT" sz="2400" b="1" dirty="0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solidFill>
                  <a:schemeClr val="accent3"/>
                </a:solidFill>
                <a:latin typeface="Courier New" pitchFamily="49" charset="0"/>
                <a:cs typeface="Courier New" pitchFamily="49" charset="0"/>
              </a:rPr>
              <a:t>docs</a:t>
            </a:r>
            <a:endParaRPr lang="it-IT" sz="2400" b="1" dirty="0" smtClean="0">
              <a:solidFill>
                <a:schemeClr val="accent3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ScoreDoc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hit :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hits.scoreDocs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){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doc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s.doc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hit.doc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doc.get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”) + “ – ” +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doc.get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”) +</a:t>
            </a:r>
          </a:p>
          <a:p>
            <a:pPr>
              <a:buNone/>
            </a:pPr>
            <a:r>
              <a:rPr lang="it-IT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	“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Relevance=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 +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hit.score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s.close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it-IT" sz="2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Building the </a:t>
            </a:r>
            <a:r>
              <a:rPr lang="it-IT" dirty="0" err="1" smtClean="0"/>
              <a:t>Query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dirty="0" err="1" smtClean="0"/>
              <a:t>QueryParser</a:t>
            </a:r>
            <a:endParaRPr lang="it-IT" dirty="0"/>
          </a:p>
          <a:p>
            <a:pPr lvl="1"/>
            <a:r>
              <a:rPr lang="it-IT" dirty="0" err="1" smtClean="0"/>
              <a:t>does</a:t>
            </a:r>
            <a:r>
              <a:rPr lang="it-IT" dirty="0" smtClean="0"/>
              <a:t> text </a:t>
            </a:r>
            <a:r>
              <a:rPr lang="it-IT" dirty="0" err="1" smtClean="0"/>
              <a:t>analysis</a:t>
            </a:r>
            <a:r>
              <a:rPr lang="it-IT" dirty="0" smtClean="0"/>
              <a:t> and </a:t>
            </a:r>
            <a:r>
              <a:rPr lang="it-IT" dirty="0" err="1" smtClean="0"/>
              <a:t>builds</a:t>
            </a:r>
            <a:r>
              <a:rPr lang="it-IT" dirty="0" smtClean="0"/>
              <a:t> the </a:t>
            </a:r>
            <a:r>
              <a:rPr lang="it-IT" dirty="0" err="1" smtClean="0"/>
              <a:t>Query</a:t>
            </a:r>
            <a:r>
              <a:rPr lang="it-IT" dirty="0" smtClean="0"/>
              <a:t> </a:t>
            </a:r>
            <a:r>
              <a:rPr lang="it-IT" dirty="0" err="1" smtClean="0"/>
              <a:t>object</a:t>
            </a:r>
            <a:endParaRPr lang="it-IT" dirty="0" smtClean="0"/>
          </a:p>
          <a:p>
            <a:pPr lvl="1"/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human</a:t>
            </a:r>
            <a:r>
              <a:rPr lang="it-IT" dirty="0" smtClean="0"/>
              <a:t> input, </a:t>
            </a:r>
            <a:r>
              <a:rPr lang="it-IT" dirty="0" err="1" smtClean="0"/>
              <a:t>debugging</a:t>
            </a:r>
            <a:endParaRPr lang="it-IT" dirty="0" smtClean="0"/>
          </a:p>
          <a:p>
            <a:pPr lvl="1"/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query</a:t>
            </a:r>
            <a:r>
              <a:rPr lang="it-IT" dirty="0" smtClean="0"/>
              <a:t> </a:t>
            </a:r>
            <a:r>
              <a:rPr lang="it-IT" dirty="0" err="1" smtClean="0"/>
              <a:t>types</a:t>
            </a:r>
            <a:r>
              <a:rPr lang="it-IT" dirty="0" smtClean="0"/>
              <a:t> </a:t>
            </a:r>
            <a:r>
              <a:rPr lang="it-IT" dirty="0" err="1" smtClean="0"/>
              <a:t>supported</a:t>
            </a:r>
            <a:endParaRPr lang="it-IT" dirty="0" smtClean="0"/>
          </a:p>
          <a:p>
            <a:pPr lvl="1"/>
            <a:r>
              <a:rPr lang="it-IT" dirty="0" err="1" smtClean="0"/>
              <a:t>specific</a:t>
            </a:r>
            <a:r>
              <a:rPr lang="it-IT" dirty="0" smtClean="0"/>
              <a:t> </a:t>
            </a:r>
            <a:r>
              <a:rPr lang="it-IT" dirty="0" err="1" smtClean="0"/>
              <a:t>syntax</a:t>
            </a:r>
            <a:r>
              <a:rPr lang="it-IT" dirty="0" smtClean="0"/>
              <a:t>: </a:t>
            </a:r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JavaDoc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QueryParser</a:t>
            </a:r>
            <a:endParaRPr lang="it-IT" dirty="0" smtClean="0"/>
          </a:p>
          <a:p>
            <a:r>
              <a:rPr lang="it-IT" dirty="0" err="1" smtClean="0"/>
              <a:t>Programmatic</a:t>
            </a:r>
            <a:r>
              <a:rPr lang="it-IT" dirty="0" smtClean="0"/>
              <a:t> </a:t>
            </a:r>
            <a:r>
              <a:rPr lang="it-IT" dirty="0" err="1" smtClean="0"/>
              <a:t>query</a:t>
            </a:r>
            <a:r>
              <a:rPr lang="it-IT" dirty="0" smtClean="0"/>
              <a:t> building</a:t>
            </a:r>
          </a:p>
          <a:p>
            <a:pPr lvl="1">
              <a:buNone/>
            </a:pPr>
            <a:r>
              <a:rPr lang="it-IT" dirty="0" smtClean="0">
                <a:cs typeface="Courier New" pitchFamily="49" charset="0"/>
              </a:rPr>
              <a:t>e.g.: 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q =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TermQuery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br>
              <a:rPr lang="it-IT" sz="2400" b="1" dirty="0" smtClean="0">
                <a:latin typeface="Courier New" pitchFamily="49" charset="0"/>
                <a:cs typeface="Courier New" pitchFamily="49" charset="0"/>
              </a:rPr>
            </a:b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Term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”, “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jaguar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”));</a:t>
            </a:r>
            <a:endParaRPr lang="it-IT" sz="20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err="1"/>
              <a:t>m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types</a:t>
            </a:r>
            <a:r>
              <a:rPr lang="it-IT" dirty="0" smtClean="0"/>
              <a:t>: </a:t>
            </a:r>
            <a:r>
              <a:rPr lang="it-IT" dirty="0" err="1" smtClean="0"/>
              <a:t>Boolean</a:t>
            </a:r>
            <a:r>
              <a:rPr lang="it-IT" dirty="0" smtClean="0"/>
              <a:t>, </a:t>
            </a:r>
            <a:r>
              <a:rPr lang="it-IT" dirty="0" err="1" smtClean="0"/>
              <a:t>Term</a:t>
            </a:r>
            <a:r>
              <a:rPr lang="it-IT" dirty="0" smtClean="0"/>
              <a:t>, </a:t>
            </a:r>
            <a:r>
              <a:rPr lang="it-IT" dirty="0" err="1" smtClean="0"/>
              <a:t>Phrase</a:t>
            </a:r>
            <a:r>
              <a:rPr lang="it-IT" dirty="0" smtClean="0"/>
              <a:t>, </a:t>
            </a:r>
            <a:r>
              <a:rPr lang="it-IT" dirty="0" err="1" smtClean="0"/>
              <a:t>SpanNear</a:t>
            </a:r>
            <a:r>
              <a:rPr lang="it-IT" dirty="0" smtClean="0"/>
              <a:t>, … </a:t>
            </a:r>
          </a:p>
          <a:p>
            <a:pPr lvl="1"/>
            <a:r>
              <a:rPr lang="it-IT" dirty="0"/>
              <a:t>n</a:t>
            </a:r>
            <a:r>
              <a:rPr lang="it-IT" dirty="0" smtClean="0"/>
              <a:t>o text </a:t>
            </a:r>
            <a:r>
              <a:rPr lang="it-IT" dirty="0" err="1" smtClean="0"/>
              <a:t>analysis</a:t>
            </a:r>
            <a:r>
              <a:rPr lang="it-IT" dirty="0" smtClean="0"/>
              <a:t>!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Scoring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 smtClean="0"/>
              <a:t>Lucene</a:t>
            </a:r>
            <a:r>
              <a:rPr lang="it-IT" dirty="0" smtClean="0"/>
              <a:t> = </a:t>
            </a:r>
            <a:br>
              <a:rPr lang="it-IT" dirty="0" smtClean="0"/>
            </a:br>
            <a:r>
              <a:rPr lang="it-IT" dirty="0" smtClean="0"/>
              <a:t>	</a:t>
            </a:r>
            <a:r>
              <a:rPr lang="it-IT" dirty="0" err="1" smtClean="0"/>
              <a:t>Boolean</a:t>
            </a:r>
            <a:r>
              <a:rPr lang="it-IT" dirty="0" smtClean="0"/>
              <a:t> </a:t>
            </a:r>
            <a:r>
              <a:rPr lang="it-IT" dirty="0" err="1" smtClean="0"/>
              <a:t>Model</a:t>
            </a:r>
            <a:r>
              <a:rPr lang="it-IT" dirty="0" smtClean="0"/>
              <a:t> + </a:t>
            </a:r>
            <a:r>
              <a:rPr lang="it-IT" dirty="0" err="1" smtClean="0"/>
              <a:t>Vector</a:t>
            </a:r>
            <a:r>
              <a:rPr lang="it-IT" dirty="0" smtClean="0"/>
              <a:t> </a:t>
            </a:r>
            <a:r>
              <a:rPr lang="it-IT" dirty="0" err="1" smtClean="0"/>
              <a:t>Space</a:t>
            </a:r>
            <a:r>
              <a:rPr lang="it-IT" dirty="0" smtClean="0"/>
              <a:t> </a:t>
            </a:r>
            <a:r>
              <a:rPr lang="it-IT" dirty="0" err="1" smtClean="0"/>
              <a:t>Model</a:t>
            </a:r>
            <a:endParaRPr lang="it-IT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it-IT" sz="3200" dirty="0" err="1" smtClean="0"/>
              <a:t>Similarity</a:t>
            </a:r>
            <a:r>
              <a:rPr lang="it-IT" sz="3200" dirty="0"/>
              <a:t> </a:t>
            </a:r>
            <a:r>
              <a:rPr lang="it-IT" sz="3200" dirty="0" smtClean="0"/>
              <a:t>= </a:t>
            </a:r>
            <a:r>
              <a:rPr lang="it-IT" sz="3200" b="1" dirty="0" smtClean="0"/>
              <a:t>Cosine </a:t>
            </a:r>
            <a:r>
              <a:rPr lang="it-IT" sz="3200" b="1" dirty="0" err="1" smtClean="0"/>
              <a:t>Similarity</a:t>
            </a:r>
            <a:endParaRPr lang="it-IT" sz="3200" dirty="0" smtClean="0"/>
          </a:p>
          <a:p>
            <a:pPr lvl="1"/>
            <a:r>
              <a:rPr lang="it-IT" dirty="0" err="1" smtClean="0"/>
              <a:t>Term</a:t>
            </a:r>
            <a:r>
              <a:rPr lang="it-IT" dirty="0" smtClean="0"/>
              <a:t> </a:t>
            </a:r>
            <a:r>
              <a:rPr lang="it-IT" dirty="0" err="1" smtClean="0"/>
              <a:t>Frequency</a:t>
            </a:r>
            <a:endParaRPr lang="it-IT" dirty="0" smtClean="0"/>
          </a:p>
          <a:p>
            <a:pPr lvl="1"/>
            <a:r>
              <a:rPr lang="it-IT" dirty="0" smtClean="0"/>
              <a:t>Inverse </a:t>
            </a:r>
            <a:r>
              <a:rPr lang="it-IT" dirty="0" err="1" smtClean="0"/>
              <a:t>Document</a:t>
            </a:r>
            <a:r>
              <a:rPr lang="it-IT" dirty="0" smtClean="0"/>
              <a:t> </a:t>
            </a:r>
            <a:r>
              <a:rPr lang="it-IT" dirty="0" err="1" smtClean="0"/>
              <a:t>Frequency</a:t>
            </a:r>
            <a:endParaRPr lang="it-IT" dirty="0"/>
          </a:p>
          <a:p>
            <a:pPr lvl="1"/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stuff</a:t>
            </a:r>
            <a:endParaRPr lang="it-IT" dirty="0" smtClean="0"/>
          </a:p>
          <a:p>
            <a:pPr lvl="2"/>
            <a:r>
              <a:rPr lang="it-IT" dirty="0" err="1" smtClean="0"/>
              <a:t>Length</a:t>
            </a:r>
            <a:r>
              <a:rPr lang="it-IT" dirty="0" smtClean="0"/>
              <a:t> </a:t>
            </a:r>
            <a:r>
              <a:rPr lang="it-IT" dirty="0" err="1" smtClean="0"/>
              <a:t>Normalization</a:t>
            </a:r>
            <a:endParaRPr lang="it-IT" dirty="0" smtClean="0"/>
          </a:p>
          <a:p>
            <a:pPr lvl="2"/>
            <a:r>
              <a:rPr lang="it-IT" dirty="0" smtClean="0"/>
              <a:t>Coord. </a:t>
            </a:r>
            <a:r>
              <a:rPr lang="it-IT" dirty="0" err="1" smtClean="0"/>
              <a:t>factor</a:t>
            </a:r>
            <a:r>
              <a:rPr lang="it-IT" dirty="0" smtClean="0"/>
              <a:t> (</a:t>
            </a:r>
            <a:r>
              <a:rPr lang="it-IT" dirty="0" err="1" smtClean="0"/>
              <a:t>matching</a:t>
            </a:r>
            <a:r>
              <a:rPr lang="it-IT" dirty="0" smtClean="0"/>
              <a:t> </a:t>
            </a:r>
            <a:r>
              <a:rPr lang="it-IT" dirty="0" err="1" smtClean="0"/>
              <a:t>terms</a:t>
            </a:r>
            <a:r>
              <a:rPr lang="it-IT" dirty="0" smtClean="0"/>
              <a:t> in OR </a:t>
            </a:r>
            <a:r>
              <a:rPr lang="it-IT" dirty="0" err="1" smtClean="0"/>
              <a:t>queries</a:t>
            </a:r>
            <a:r>
              <a:rPr lang="it-IT" dirty="0" smtClean="0"/>
              <a:t>)</a:t>
            </a:r>
          </a:p>
          <a:p>
            <a:pPr lvl="2"/>
            <a:r>
              <a:rPr lang="it-IT" dirty="0" err="1" smtClean="0"/>
              <a:t>Boosts</a:t>
            </a:r>
            <a:r>
              <a:rPr lang="it-IT" dirty="0" smtClean="0"/>
              <a:t> (per </a:t>
            </a:r>
            <a:r>
              <a:rPr lang="it-IT" dirty="0" err="1" smtClean="0"/>
              <a:t>query</a:t>
            </a:r>
            <a:r>
              <a:rPr lang="it-IT" dirty="0" smtClean="0"/>
              <a:t> or per doc)</a:t>
            </a:r>
          </a:p>
          <a:p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build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own</a:t>
            </a:r>
            <a:r>
              <a:rPr lang="it-IT" dirty="0" smtClean="0"/>
              <a:t>: </a:t>
            </a:r>
            <a:r>
              <a:rPr lang="it-IT" dirty="0" err="1" smtClean="0"/>
              <a:t>implement</a:t>
            </a:r>
            <a:r>
              <a:rPr lang="it-IT" dirty="0" smtClean="0"/>
              <a:t>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Similarity</a:t>
            </a:r>
            <a:r>
              <a:rPr lang="it-IT" dirty="0" smtClean="0"/>
              <a:t> and </a:t>
            </a:r>
            <a:r>
              <a:rPr lang="it-IT" dirty="0" err="1" smtClean="0"/>
              <a:t>call</a:t>
            </a:r>
            <a:r>
              <a:rPr lang="it-IT" dirty="0" smtClean="0"/>
              <a:t>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Searcher.setSimilarity</a:t>
            </a:r>
            <a:endParaRPr lang="it-IT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it-IT" dirty="0" err="1" smtClean="0">
                <a:cs typeface="Courier New" pitchFamily="49" charset="0"/>
              </a:rPr>
              <a:t>For</a:t>
            </a:r>
            <a:r>
              <a:rPr lang="it-IT" dirty="0" smtClean="0">
                <a:cs typeface="Courier New" pitchFamily="49" charset="0"/>
              </a:rPr>
              <a:t> </a:t>
            </a:r>
            <a:r>
              <a:rPr lang="it-IT" dirty="0" err="1" smtClean="0">
                <a:cs typeface="Courier New" pitchFamily="49" charset="0"/>
              </a:rPr>
              <a:t>debugging</a:t>
            </a:r>
            <a:r>
              <a:rPr lang="it-IT" dirty="0" smtClean="0">
                <a:cs typeface="Courier New" pitchFamily="49" charset="0"/>
              </a:rPr>
              <a:t>: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Searcher.explain</a:t>
            </a:r>
            <a:r>
              <a:rPr lang="it-IT" sz="2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Query</a:t>
            </a:r>
            <a:r>
              <a:rPr lang="it-IT" sz="2200" b="1" dirty="0" smtClean="0">
                <a:latin typeface="Courier New" pitchFamily="49" charset="0"/>
                <a:cs typeface="Courier New" pitchFamily="49" charset="0"/>
              </a:rPr>
              <a:t> q, </a:t>
            </a:r>
            <a:r>
              <a:rPr lang="it-IT" sz="22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it-IT" sz="2200" b="1" dirty="0" smtClean="0">
                <a:latin typeface="Courier New" pitchFamily="49" charset="0"/>
                <a:cs typeface="Courier New" pitchFamily="49" charset="0"/>
              </a:rPr>
              <a:t> doc)</a:t>
            </a:r>
            <a:endParaRPr lang="it-IT" dirty="0" smtClean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ttangolo 31"/>
          <p:cNvSpPr/>
          <p:nvPr/>
        </p:nvSpPr>
        <p:spPr>
          <a:xfrm>
            <a:off x="5214942" y="1000108"/>
            <a:ext cx="3786214" cy="285752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Performance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Indexing</a:t>
            </a:r>
            <a:endParaRPr lang="it-IT" dirty="0" smtClean="0"/>
          </a:p>
          <a:p>
            <a:pPr lvl="1"/>
            <a:r>
              <a:rPr lang="it-IT" dirty="0" err="1" smtClean="0"/>
              <a:t>Batch</a:t>
            </a:r>
            <a:r>
              <a:rPr lang="it-IT" dirty="0" smtClean="0"/>
              <a:t> </a:t>
            </a:r>
            <a:r>
              <a:rPr lang="it-IT" dirty="0" err="1" smtClean="0"/>
              <a:t>indexing</a:t>
            </a:r>
            <a:endParaRPr lang="it-IT" dirty="0" smtClean="0"/>
          </a:p>
          <a:p>
            <a:pPr lvl="1"/>
            <a:r>
              <a:rPr lang="it-IT" dirty="0" err="1" smtClean="0"/>
              <a:t>Raise</a:t>
            </a:r>
            <a:r>
              <a:rPr lang="it-IT" dirty="0" smtClean="0"/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mergeFactor</a:t>
            </a:r>
            <a:endParaRPr lang="it-IT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err="1" smtClean="0"/>
              <a:t>Raise</a:t>
            </a:r>
            <a:r>
              <a:rPr lang="it-IT" dirty="0" smtClean="0"/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maxBufferedDocs</a:t>
            </a:r>
            <a:endParaRPr lang="it-IT" b="1" dirty="0" smtClean="0">
              <a:latin typeface="Courier New" pitchFamily="49" charset="0"/>
              <a:cs typeface="Courier New" pitchFamily="49" charset="0"/>
            </a:endParaRPr>
          </a:p>
          <a:p>
            <a:endParaRPr lang="it-IT" dirty="0" smtClean="0"/>
          </a:p>
          <a:p>
            <a:r>
              <a:rPr lang="it-IT" dirty="0" err="1" smtClean="0"/>
              <a:t>Searching</a:t>
            </a:r>
            <a:endParaRPr lang="it-IT" dirty="0" smtClean="0"/>
          </a:p>
          <a:p>
            <a:pPr lvl="1"/>
            <a:r>
              <a:rPr lang="it-IT" dirty="0" err="1" smtClean="0"/>
              <a:t>Reuse</a:t>
            </a:r>
            <a:r>
              <a:rPr lang="it-IT" dirty="0" smtClean="0"/>
              <a:t>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endParaRPr lang="it-IT" sz="24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err="1" smtClean="0"/>
              <a:t>Optimize</a:t>
            </a:r>
            <a:r>
              <a:rPr lang="it-IT" dirty="0" smtClean="0"/>
              <a:t>: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IndexWriter.optimize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it-IT" dirty="0" err="1" smtClean="0"/>
              <a:t>Use</a:t>
            </a:r>
            <a:r>
              <a:rPr lang="it-IT" dirty="0" smtClean="0"/>
              <a:t> </a:t>
            </a:r>
            <a:r>
              <a:rPr lang="it-IT" dirty="0" err="1" smtClean="0"/>
              <a:t>cached</a:t>
            </a:r>
            <a:r>
              <a:rPr lang="it-IT" dirty="0" smtClean="0"/>
              <a:t> </a:t>
            </a:r>
            <a:r>
              <a:rPr lang="it-IT" dirty="0" err="1" smtClean="0"/>
              <a:t>filters</a:t>
            </a:r>
            <a:r>
              <a:rPr lang="it-IT" dirty="0" smtClean="0"/>
              <a:t>: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QueryFilter</a:t>
            </a:r>
            <a:r>
              <a:rPr lang="it-IT" dirty="0" smtClean="0"/>
              <a:t> </a:t>
            </a:r>
          </a:p>
          <a:p>
            <a:pPr lvl="1"/>
            <a:endParaRPr lang="it-IT" dirty="0"/>
          </a:p>
        </p:txBody>
      </p:sp>
      <p:pic>
        <p:nvPicPr>
          <p:cNvPr id="4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062170"/>
            <a:ext cx="1509706" cy="1509706"/>
          </a:xfrm>
          <a:prstGeom prst="rect">
            <a:avLst/>
          </a:prstGeom>
          <a:noFill/>
        </p:spPr>
      </p:pic>
      <p:pic>
        <p:nvPicPr>
          <p:cNvPr id="5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643182"/>
            <a:ext cx="795326" cy="795326"/>
          </a:xfrm>
          <a:prstGeom prst="rect">
            <a:avLst/>
          </a:prstGeom>
          <a:noFill/>
        </p:spPr>
      </p:pic>
      <p:pic>
        <p:nvPicPr>
          <p:cNvPr id="8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643182"/>
            <a:ext cx="795326" cy="795326"/>
          </a:xfrm>
          <a:prstGeom prst="rect">
            <a:avLst/>
          </a:prstGeom>
          <a:noFill/>
        </p:spPr>
      </p:pic>
      <p:pic>
        <p:nvPicPr>
          <p:cNvPr id="9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643182"/>
            <a:ext cx="795326" cy="795326"/>
          </a:xfrm>
          <a:prstGeom prst="rect">
            <a:avLst/>
          </a:prstGeom>
          <a:noFill/>
        </p:spPr>
      </p:pic>
      <p:pic>
        <p:nvPicPr>
          <p:cNvPr id="10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2857496"/>
            <a:ext cx="509574" cy="509574"/>
          </a:xfrm>
          <a:prstGeom prst="rect">
            <a:avLst/>
          </a:prstGeom>
          <a:noFill/>
        </p:spPr>
      </p:pic>
      <p:pic>
        <p:nvPicPr>
          <p:cNvPr id="12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1090" y="2857496"/>
            <a:ext cx="509574" cy="509574"/>
          </a:xfrm>
          <a:prstGeom prst="rect">
            <a:avLst/>
          </a:prstGeom>
          <a:noFill/>
        </p:spPr>
      </p:pic>
      <p:sp>
        <p:nvSpPr>
          <p:cNvPr id="13" name="Rettangolo 12"/>
          <p:cNvSpPr/>
          <p:nvPr/>
        </p:nvSpPr>
        <p:spPr>
          <a:xfrm>
            <a:off x="6572264" y="1285860"/>
            <a:ext cx="185738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Segment_3</a:t>
            </a:r>
            <a:endParaRPr lang="it-IT" dirty="0"/>
          </a:p>
        </p:txBody>
      </p:sp>
      <p:cxnSp>
        <p:nvCxnSpPr>
          <p:cNvPr id="15" name="Connettore 2 14"/>
          <p:cNvCxnSpPr/>
          <p:nvPr/>
        </p:nvCxnSpPr>
        <p:spPr>
          <a:xfrm rot="10800000" flipV="1">
            <a:off x="6429388" y="1785926"/>
            <a:ext cx="1071570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endCxn id="5" idx="0"/>
          </p:cNvCxnSpPr>
          <p:nvPr/>
        </p:nvCxnSpPr>
        <p:spPr>
          <a:xfrm rot="5400000">
            <a:off x="6842534" y="1984758"/>
            <a:ext cx="857256" cy="45959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endCxn id="8" idx="0"/>
          </p:cNvCxnSpPr>
          <p:nvPr/>
        </p:nvCxnSpPr>
        <p:spPr>
          <a:xfrm rot="5400000">
            <a:off x="7021130" y="2163352"/>
            <a:ext cx="857255" cy="1024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endCxn id="9" idx="0"/>
          </p:cNvCxnSpPr>
          <p:nvPr/>
        </p:nvCxnSpPr>
        <p:spPr>
          <a:xfrm rot="16200000" flipH="1">
            <a:off x="7271163" y="2015723"/>
            <a:ext cx="857255" cy="3976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endCxn id="10" idx="0"/>
          </p:cNvCxnSpPr>
          <p:nvPr/>
        </p:nvCxnSpPr>
        <p:spPr>
          <a:xfrm rot="16200000" flipH="1">
            <a:off x="7485477" y="1801410"/>
            <a:ext cx="1071568" cy="10406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>
            <a:endCxn id="12" idx="0"/>
          </p:cNvCxnSpPr>
          <p:nvPr/>
        </p:nvCxnSpPr>
        <p:spPr>
          <a:xfrm>
            <a:off x="7500958" y="1785926"/>
            <a:ext cx="1254919" cy="10715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5643570" y="3429000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Index</a:t>
            </a:r>
            <a:r>
              <a:rPr lang="it-IT" sz="2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4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structure</a:t>
            </a:r>
            <a:endParaRPr lang="it-IT" sz="24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Esercizio #1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dirty="0" smtClean="0"/>
              <a:t>Costruire un indice sugli short </a:t>
            </a:r>
            <a:r>
              <a:rPr lang="it-IT" dirty="0" err="1" smtClean="0"/>
              <a:t>abstract</a:t>
            </a:r>
            <a:r>
              <a:rPr lang="it-IT" dirty="0" smtClean="0"/>
              <a:t> della </a:t>
            </a:r>
            <a:r>
              <a:rPr lang="it-IT" dirty="0" err="1" smtClean="0"/>
              <a:t>Wikipedia</a:t>
            </a:r>
            <a:r>
              <a:rPr lang="it-IT" dirty="0" smtClean="0"/>
              <a:t> Italiana</a:t>
            </a:r>
          </a:p>
          <a:p>
            <a:pPr lvl="1"/>
            <a:r>
              <a:rPr lang="it-IT" dirty="0" err="1" smtClean="0"/>
              <a:t>dbpedia.org</a:t>
            </a:r>
            <a:r>
              <a:rPr lang="it-IT" dirty="0" smtClean="0"/>
              <a:t>, versione 3.0 (177K </a:t>
            </a:r>
            <a:r>
              <a:rPr lang="it-IT" dirty="0" err="1" smtClean="0"/>
              <a:t>abstracts</a:t>
            </a:r>
            <a:r>
              <a:rPr lang="it-IT" dirty="0" smtClean="0"/>
              <a:t>, 11MB)</a:t>
            </a:r>
          </a:p>
          <a:p>
            <a:pPr lvl="1">
              <a:buNone/>
            </a:pPr>
            <a:r>
              <a:rPr lang="it-IT" sz="2200" dirty="0"/>
              <a:t>	</a:t>
            </a:r>
            <a:r>
              <a:rPr lang="it-IT" sz="1400" b="1" dirty="0" smtClean="0">
                <a:latin typeface="Courier New" pitchFamily="49" charset="0"/>
                <a:cs typeface="Courier New" pitchFamily="49" charset="0"/>
                <a:hlinkClick r:id="rId3"/>
              </a:rPr>
              <a:t>http://downloads.dbpedia.org/3.0/it/articles_abstract_it.nt.bz2</a:t>
            </a:r>
            <a:endParaRPr lang="it-IT" sz="14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smtClean="0">
                <a:solidFill>
                  <a:prstClr val="black"/>
                </a:solidFill>
              </a:rPr>
              <a:t>Indicizzare Titolo e </a:t>
            </a:r>
            <a:r>
              <a:rPr lang="it-IT" dirty="0" err="1" smtClean="0">
                <a:solidFill>
                  <a:prstClr val="black"/>
                </a:solidFill>
              </a:rPr>
              <a:t>Abstract</a:t>
            </a:r>
            <a:r>
              <a:rPr lang="it-IT" dirty="0">
                <a:solidFill>
                  <a:prstClr val="black"/>
                </a:solidFill>
              </a:rPr>
              <a:t/>
            </a:r>
            <a:br>
              <a:rPr lang="it-IT" dirty="0">
                <a:solidFill>
                  <a:prstClr val="black"/>
                </a:solidFill>
              </a:rPr>
            </a:br>
            <a:r>
              <a:rPr lang="it-IT" sz="2200" dirty="0" smtClean="0"/>
              <a:t>Attenzione al </a:t>
            </a:r>
            <a:r>
              <a:rPr lang="it-IT" sz="2200" dirty="0" err="1" smtClean="0"/>
              <a:t>decoding</a:t>
            </a:r>
            <a:r>
              <a:rPr lang="it-IT" sz="2200" dirty="0" smtClean="0"/>
              <a:t>: il titolo è codificato come URL (vedi </a:t>
            </a:r>
            <a:r>
              <a:rPr lang="it-IT" sz="1700" dirty="0" err="1" smtClean="0">
                <a:latin typeface="Courier New" pitchFamily="49" charset="0"/>
                <a:cs typeface="Courier New" pitchFamily="49" charset="0"/>
              </a:rPr>
              <a:t>java.net.URLDecode</a:t>
            </a:r>
            <a:r>
              <a:rPr lang="it-IT" sz="2200" dirty="0" smtClean="0"/>
              <a:t>) gli </a:t>
            </a:r>
            <a:r>
              <a:rPr lang="it-IT" sz="2200" dirty="0" err="1" smtClean="0"/>
              <a:t>abstract</a:t>
            </a:r>
            <a:r>
              <a:rPr lang="it-IT" sz="2200" dirty="0" smtClean="0"/>
              <a:t> sono in </a:t>
            </a:r>
            <a:r>
              <a:rPr lang="it-IT" sz="2200" dirty="0" err="1" smtClean="0"/>
              <a:t>unicode</a:t>
            </a:r>
            <a:r>
              <a:rPr lang="it-IT" sz="2200" dirty="0" smtClean="0"/>
              <a:t> (vedi libreria Apache </a:t>
            </a:r>
            <a:r>
              <a:rPr lang="it-IT" sz="2200" dirty="0" err="1" smtClean="0"/>
              <a:t>Commons</a:t>
            </a:r>
            <a:r>
              <a:rPr lang="it-IT" sz="2200" dirty="0" smtClean="0"/>
              <a:t> </a:t>
            </a:r>
            <a:r>
              <a:rPr lang="it-IT" sz="2200" dirty="0" err="1" smtClean="0"/>
              <a:t>Lang</a:t>
            </a:r>
            <a:r>
              <a:rPr lang="it-IT" sz="2200" dirty="0" smtClean="0"/>
              <a:t>, </a:t>
            </a:r>
            <a:r>
              <a:rPr lang="it-IT" sz="1700" dirty="0" err="1" smtClean="0">
                <a:latin typeface="Courier New" pitchFamily="49" charset="0"/>
                <a:cs typeface="Courier New" pitchFamily="49" charset="0"/>
              </a:rPr>
              <a:t>StringEscapeUtils.unescapeJava</a:t>
            </a:r>
            <a:r>
              <a:rPr lang="it-IT" sz="2200" dirty="0" smtClean="0">
                <a:cs typeface="Courier New" pitchFamily="49" charset="0"/>
              </a:rPr>
              <a:t>)</a:t>
            </a:r>
            <a:endParaRPr lang="it-IT" dirty="0" smtClean="0">
              <a:solidFill>
                <a:prstClr val="black"/>
              </a:solidFill>
            </a:endParaRPr>
          </a:p>
          <a:p>
            <a:pPr lvl="1"/>
            <a:r>
              <a:rPr lang="it-IT" dirty="0" smtClean="0">
                <a:solidFill>
                  <a:prstClr val="black"/>
                </a:solidFill>
              </a:rPr>
              <a:t>Creare e utilizzare un </a:t>
            </a:r>
            <a:r>
              <a:rPr lang="it-IT" dirty="0" err="1" smtClean="0">
                <a:solidFill>
                  <a:prstClr val="black"/>
                </a:solidFill>
              </a:rPr>
              <a:t>Analyzer</a:t>
            </a:r>
            <a:r>
              <a:rPr lang="it-IT" dirty="0" smtClean="0">
                <a:solidFill>
                  <a:prstClr val="black"/>
                </a:solidFill>
              </a:rPr>
              <a:t> che faccia </a:t>
            </a:r>
            <a:r>
              <a:rPr lang="it-IT" dirty="0" err="1" smtClean="0">
                <a:solidFill>
                  <a:prstClr val="black"/>
                </a:solidFill>
              </a:rPr>
              <a:t>LowerCase</a:t>
            </a:r>
            <a:r>
              <a:rPr lang="it-IT" dirty="0" smtClean="0">
                <a:solidFill>
                  <a:prstClr val="black"/>
                </a:solidFill>
              </a:rPr>
              <a:t>, </a:t>
            </a:r>
            <a:r>
              <a:rPr lang="it-IT" dirty="0" err="1" smtClean="0">
                <a:solidFill>
                  <a:prstClr val="black"/>
                </a:solidFill>
              </a:rPr>
              <a:t>Stopword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removal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dirty="0" smtClean="0">
                <a:solidFill>
                  <a:prstClr val="black"/>
                </a:solidFill>
              </a:rPr>
              <a:t>e </a:t>
            </a:r>
            <a:r>
              <a:rPr lang="it-IT" dirty="0" err="1" smtClean="0">
                <a:solidFill>
                  <a:prstClr val="black"/>
                </a:solidFill>
              </a:rPr>
              <a:t>stemming</a:t>
            </a:r>
            <a:endParaRPr lang="it-IT" dirty="0" smtClean="0">
              <a:solidFill>
                <a:prstClr val="black"/>
              </a:solidFill>
            </a:endParaRPr>
          </a:p>
          <a:p>
            <a:pPr lvl="2"/>
            <a:r>
              <a:rPr lang="it-IT" dirty="0" err="1" smtClean="0">
                <a:solidFill>
                  <a:prstClr val="black"/>
                </a:solidFill>
              </a:rPr>
              <a:t>Italian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stopwords</a:t>
            </a:r>
            <a:endParaRPr lang="it-IT" dirty="0" smtClean="0">
              <a:solidFill>
                <a:prstClr val="black"/>
              </a:solidFill>
            </a:endParaRPr>
          </a:p>
          <a:p>
            <a:pPr lvl="2">
              <a:buNone/>
            </a:pPr>
            <a:r>
              <a:rPr lang="it-IT" sz="15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1500" b="1" dirty="0" smtClean="0">
                <a:latin typeface="Courier New" pitchFamily="49" charset="0"/>
                <a:cs typeface="Courier New" pitchFamily="49" charset="0"/>
                <a:hlinkClick r:id="rId4"/>
              </a:rPr>
              <a:t>http://culturitalia.uibk.ac.at/stop_ita.htm</a:t>
            </a:r>
            <a:endParaRPr lang="it-IT" sz="1500" b="1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it-IT" dirty="0" err="1" smtClean="0">
                <a:solidFill>
                  <a:prstClr val="black"/>
                </a:solidFill>
              </a:rPr>
              <a:t>Snowball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stemmer</a:t>
            </a:r>
            <a:endParaRPr lang="it-IT" dirty="0" smtClean="0">
              <a:solidFill>
                <a:prstClr val="black"/>
              </a:solidFill>
            </a:endParaRPr>
          </a:p>
          <a:p>
            <a:pPr lvl="2">
              <a:buNone/>
            </a:pPr>
            <a:r>
              <a:rPr lang="it-IT" sz="15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1500" b="1" dirty="0" smtClean="0">
                <a:latin typeface="Courier New" pitchFamily="49" charset="0"/>
                <a:cs typeface="Courier New" pitchFamily="49" charset="0"/>
                <a:hlinkClick r:id="rId5"/>
              </a:rPr>
              <a:t>http://snowball.tartarus.org/download.php</a:t>
            </a:r>
            <a:endParaRPr lang="it-IT" sz="1500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endParaRPr lang="it-IT" sz="14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 #2 e #3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Implementare la </a:t>
            </a:r>
            <a:r>
              <a:rPr lang="it-IT" dirty="0" err="1" smtClean="0"/>
              <a:t>phrase</a:t>
            </a:r>
            <a:r>
              <a:rPr lang="it-IT" dirty="0"/>
              <a:t> </a:t>
            </a:r>
            <a:r>
              <a:rPr lang="it-IT" dirty="0" err="1" smtClean="0"/>
              <a:t>search</a:t>
            </a:r>
            <a:endParaRPr lang="it-IT" dirty="0" smtClean="0"/>
          </a:p>
          <a:p>
            <a:pPr lvl="1"/>
            <a:r>
              <a:rPr lang="it-IT" dirty="0" smtClean="0"/>
              <a:t>simile a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PhraseQuery</a:t>
            </a:r>
            <a:endParaRPr lang="it-IT" sz="2000" b="1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smtClean="0"/>
              <a:t>input: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List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Term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it-IT" sz="2000" b="1" dirty="0">
                <a:latin typeface="Courier New" pitchFamily="49" charset="0"/>
                <a:cs typeface="Courier New" pitchFamily="49" charset="0"/>
              </a:rPr>
              <a:t/>
            </a:r>
            <a:br>
              <a:rPr lang="it-IT" sz="2000" b="1" dirty="0">
                <a:latin typeface="Courier New" pitchFamily="49" charset="0"/>
                <a:cs typeface="Courier New" pitchFamily="49" charset="0"/>
              </a:rPr>
            </a:br>
            <a:r>
              <a:rPr lang="it-IT" i="1" dirty="0" smtClean="0">
                <a:cs typeface="Courier New" pitchFamily="49" charset="0"/>
              </a:rPr>
              <a:t>i</a:t>
            </a:r>
            <a:r>
              <a:rPr lang="it-IT" i="1" dirty="0" smtClean="0"/>
              <a:t> </a:t>
            </a:r>
            <a:r>
              <a:rPr lang="it-IT" i="1" dirty="0" err="1" smtClean="0"/>
              <a:t>term</a:t>
            </a:r>
            <a:r>
              <a:rPr lang="it-IT" i="1" dirty="0" smtClean="0"/>
              <a:t> devono appartenere allo stesso </a:t>
            </a:r>
            <a:r>
              <a:rPr lang="it-IT" i="1" dirty="0" err="1" smtClean="0"/>
              <a:t>field</a:t>
            </a:r>
            <a:endParaRPr lang="it-IT" i="1" dirty="0" smtClean="0"/>
          </a:p>
          <a:p>
            <a:r>
              <a:rPr lang="it-IT" dirty="0" smtClean="0"/>
              <a:t>Implementare la </a:t>
            </a:r>
            <a:r>
              <a:rPr lang="it-IT" dirty="0" err="1" smtClean="0"/>
              <a:t>proximity</a:t>
            </a:r>
            <a:r>
              <a:rPr lang="it-IT" dirty="0" smtClean="0"/>
              <a:t> </a:t>
            </a:r>
            <a:r>
              <a:rPr lang="it-IT" dirty="0" err="1" smtClean="0"/>
              <a:t>search</a:t>
            </a:r>
            <a:endParaRPr lang="it-IT" dirty="0" smtClean="0"/>
          </a:p>
          <a:p>
            <a:pPr lvl="1"/>
            <a:r>
              <a:rPr lang="it-IT" dirty="0" smtClean="0"/>
              <a:t>simile a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SpanNearQuery</a:t>
            </a:r>
            <a:endParaRPr lang="it-IT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it-IT" dirty="0" smtClean="0"/>
              <a:t>input: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List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Term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&gt;,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slop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inOrder</a:t>
            </a:r>
            <a:endParaRPr lang="it-IT" sz="2000" b="1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it-IT" sz="2000" b="1" dirty="0">
              <a:latin typeface="Courier New" pitchFamily="49" charset="0"/>
              <a:cs typeface="Courier New" pitchFamily="49" charset="0"/>
            </a:endParaRPr>
          </a:p>
          <a:p>
            <a:r>
              <a:rPr lang="it-IT" dirty="0" err="1"/>
              <a:t>H</a:t>
            </a:r>
            <a:r>
              <a:rPr lang="it-IT" dirty="0" err="1" smtClean="0"/>
              <a:t>int</a:t>
            </a:r>
            <a:r>
              <a:rPr lang="it-IT" dirty="0" smtClean="0"/>
              <a:t>: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IndexReader.termPositions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Term</a:t>
            </a:r>
            <a:r>
              <a:rPr lang="it-IT" sz="2400" b="1" dirty="0" smtClean="0">
                <a:latin typeface="Courier New" pitchFamily="49" charset="0"/>
                <a:cs typeface="Courier New" pitchFamily="49" charset="0"/>
              </a:rPr>
              <a:t> 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Programma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Prossime due lezioni dedicate agli esercizi, niente lezione in aula</a:t>
            </a:r>
          </a:p>
          <a:p>
            <a:r>
              <a:rPr lang="it-IT" dirty="0" smtClean="0"/>
              <a:t>Supporto per gli esercizi:</a:t>
            </a:r>
          </a:p>
          <a:p>
            <a:pPr lvl="1"/>
            <a:r>
              <a:rPr lang="it-IT" dirty="0" smtClean="0"/>
              <a:t>Stanza 392 del dipartimento, Ugo </a:t>
            </a:r>
            <a:r>
              <a:rPr lang="it-IT" dirty="0" err="1" smtClean="0"/>
              <a:t>Scaiella</a:t>
            </a:r>
            <a:endParaRPr lang="it-IT" dirty="0" smtClean="0"/>
          </a:p>
          <a:p>
            <a:pPr lvl="1"/>
            <a:r>
              <a:rPr lang="it-IT" dirty="0" smtClean="0"/>
              <a:t>15/12 </a:t>
            </a:r>
            <a:r>
              <a:rPr lang="it-IT" dirty="0" smtClean="0"/>
              <a:t>ore 11-13 </a:t>
            </a:r>
            <a:r>
              <a:rPr lang="it-IT" dirty="0" smtClean="0"/>
              <a:t>e 20/12 </a:t>
            </a:r>
            <a:r>
              <a:rPr lang="it-IT" dirty="0" smtClean="0"/>
              <a:t>ore 14-16</a:t>
            </a:r>
            <a:endParaRPr lang="it-IT" dirty="0" smtClean="0"/>
          </a:p>
          <a:p>
            <a:pPr lvl="1"/>
            <a:r>
              <a:rPr lang="it-IT" dirty="0" smtClean="0"/>
              <a:t>Oppure mandare una mail a </a:t>
            </a:r>
            <a:r>
              <a:rPr lang="it-IT" dirty="0" smtClean="0">
                <a:hlinkClick r:id="rId2"/>
              </a:rPr>
              <a:t>scaiella@di.unipi.it</a:t>
            </a:r>
            <a:endParaRPr lang="it-IT" dirty="0" smtClean="0"/>
          </a:p>
          <a:p>
            <a:r>
              <a:rPr lang="it-IT" dirty="0" smtClean="0"/>
              <a:t>Prossima lezione 10 gennaio in aula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Lucene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Full-text search </a:t>
            </a:r>
            <a:r>
              <a:rPr lang="it-IT" dirty="0" err="1" smtClean="0"/>
              <a:t>library</a:t>
            </a:r>
            <a:endParaRPr lang="it-IT" dirty="0" smtClean="0"/>
          </a:p>
          <a:p>
            <a:r>
              <a:rPr lang="it-IT" dirty="0" err="1" smtClean="0"/>
              <a:t>Indexing</a:t>
            </a:r>
            <a:r>
              <a:rPr lang="it-IT" dirty="0" smtClean="0"/>
              <a:t> + </a:t>
            </a:r>
            <a:r>
              <a:rPr lang="it-IT" dirty="0" err="1" smtClean="0"/>
              <a:t>Searching</a:t>
            </a:r>
            <a:r>
              <a:rPr lang="it-IT" dirty="0" smtClean="0"/>
              <a:t> </a:t>
            </a:r>
            <a:r>
              <a:rPr lang="it-IT" dirty="0" err="1" smtClean="0"/>
              <a:t>components</a:t>
            </a:r>
            <a:endParaRPr lang="it-IT" dirty="0" smtClean="0"/>
          </a:p>
          <a:p>
            <a:r>
              <a:rPr lang="it-IT" dirty="0" smtClean="0"/>
              <a:t>100% Java, no </a:t>
            </a:r>
            <a:r>
              <a:rPr lang="it-IT" dirty="0" err="1" smtClean="0"/>
              <a:t>dependencies</a:t>
            </a:r>
            <a:r>
              <a:rPr lang="it-IT" dirty="0" smtClean="0"/>
              <a:t>, no </a:t>
            </a:r>
            <a:r>
              <a:rPr lang="it-IT" dirty="0" err="1" smtClean="0"/>
              <a:t>config</a:t>
            </a:r>
            <a:r>
              <a:rPr lang="it-IT" dirty="0" smtClean="0"/>
              <a:t> </a:t>
            </a:r>
            <a:r>
              <a:rPr lang="it-IT" dirty="0" err="1" smtClean="0"/>
              <a:t>files</a:t>
            </a:r>
            <a:endParaRPr lang="it-IT" dirty="0" smtClean="0"/>
          </a:p>
          <a:p>
            <a:r>
              <a:rPr lang="it-IT" dirty="0" smtClean="0"/>
              <a:t>No </a:t>
            </a:r>
            <a:r>
              <a:rPr lang="it-IT" dirty="0" err="1" smtClean="0"/>
              <a:t>crawler</a:t>
            </a:r>
            <a:r>
              <a:rPr lang="it-IT" dirty="0" smtClean="0"/>
              <a:t>, </a:t>
            </a:r>
            <a:r>
              <a:rPr lang="it-IT" dirty="0" err="1" smtClean="0"/>
              <a:t>document</a:t>
            </a:r>
            <a:r>
              <a:rPr lang="it-IT" dirty="0" smtClean="0"/>
              <a:t> </a:t>
            </a:r>
            <a:r>
              <a:rPr lang="it-IT" dirty="0" err="1" smtClean="0"/>
              <a:t>parsing</a:t>
            </a:r>
            <a:r>
              <a:rPr lang="it-IT" dirty="0" smtClean="0"/>
              <a:t> </a:t>
            </a:r>
            <a:r>
              <a:rPr lang="it-IT" dirty="0" err="1" smtClean="0"/>
              <a:t>nor</a:t>
            </a:r>
            <a:r>
              <a:rPr lang="it-IT" dirty="0" smtClean="0"/>
              <a:t> </a:t>
            </a:r>
            <a:r>
              <a:rPr lang="it-IT" dirty="0" err="1" smtClean="0"/>
              <a:t>search</a:t>
            </a:r>
            <a:r>
              <a:rPr lang="it-IT" dirty="0" smtClean="0"/>
              <a:t> UI</a:t>
            </a:r>
          </a:p>
          <a:p>
            <a:pPr lvl="1"/>
            <a:r>
              <a:rPr lang="it-IT" dirty="0" err="1" smtClean="0"/>
              <a:t>see</a:t>
            </a:r>
            <a:r>
              <a:rPr lang="it-IT" dirty="0" smtClean="0"/>
              <a:t> Apache </a:t>
            </a:r>
            <a:r>
              <a:rPr lang="it-IT" dirty="0" err="1" smtClean="0"/>
              <a:t>Nutch</a:t>
            </a:r>
            <a:r>
              <a:rPr lang="it-IT" dirty="0" smtClean="0"/>
              <a:t>, Apache </a:t>
            </a:r>
            <a:r>
              <a:rPr lang="it-IT" dirty="0" err="1" smtClean="0"/>
              <a:t>Solr</a:t>
            </a:r>
            <a:r>
              <a:rPr lang="it-IT" dirty="0" smtClean="0"/>
              <a:t>, Apache </a:t>
            </a:r>
            <a:r>
              <a:rPr lang="it-IT" dirty="0" err="1" smtClean="0"/>
              <a:t>Tika</a:t>
            </a:r>
            <a:endParaRPr lang="it-IT" dirty="0" smtClean="0"/>
          </a:p>
          <a:p>
            <a:r>
              <a:rPr lang="it-IT" dirty="0" err="1" smtClean="0"/>
              <a:t>Probably</a:t>
            </a:r>
            <a:r>
              <a:rPr lang="it-IT" dirty="0" smtClean="0"/>
              <a:t>, the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widely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SE</a:t>
            </a:r>
          </a:p>
          <a:p>
            <a:r>
              <a:rPr lang="it-IT" dirty="0" err="1" smtClean="0"/>
              <a:t>Applications</a:t>
            </a:r>
            <a:r>
              <a:rPr lang="it-IT" dirty="0" smtClean="0"/>
              <a:t>: a </a:t>
            </a:r>
            <a:r>
              <a:rPr lang="it-IT" dirty="0" err="1" smtClean="0"/>
              <a:t>lot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(</a:t>
            </a:r>
            <a:r>
              <a:rPr lang="it-IT" dirty="0" err="1" smtClean="0"/>
              <a:t>famous</a:t>
            </a:r>
            <a:r>
              <a:rPr lang="it-IT" dirty="0" smtClean="0"/>
              <a:t>) </a:t>
            </a:r>
            <a:r>
              <a:rPr lang="it-IT" dirty="0" err="1" smtClean="0"/>
              <a:t>websites</a:t>
            </a:r>
            <a:r>
              <a:rPr lang="it-IT" dirty="0" smtClean="0"/>
              <a:t>, </a:t>
            </a:r>
            <a:r>
              <a:rPr lang="it-IT" dirty="0" err="1" smtClean="0"/>
              <a:t>many</a:t>
            </a:r>
            <a:r>
              <a:rPr lang="it-IT" dirty="0" smtClean="0"/>
              <a:t> commercial </a:t>
            </a:r>
            <a:r>
              <a:rPr lang="it-IT" dirty="0" err="1" smtClean="0"/>
              <a:t>products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Basic</a:t>
            </a:r>
            <a:r>
              <a:rPr lang="it-IT" dirty="0" smtClean="0"/>
              <a:t> </a:t>
            </a:r>
            <a:r>
              <a:rPr lang="it-IT" dirty="0" err="1" smtClean="0"/>
              <a:t>Application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3114668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smtClean="0"/>
              <a:t>Parse </a:t>
            </a:r>
            <a:r>
              <a:rPr lang="it-IT" dirty="0" err="1" smtClean="0"/>
              <a:t>docs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err="1" smtClean="0"/>
              <a:t>Write</a:t>
            </a:r>
            <a:r>
              <a:rPr lang="it-IT" dirty="0" smtClean="0"/>
              <a:t> </a:t>
            </a:r>
            <a:r>
              <a:rPr lang="it-IT" dirty="0" err="1" smtClean="0"/>
              <a:t>Index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err="1" smtClean="0"/>
              <a:t>Make</a:t>
            </a:r>
            <a:r>
              <a:rPr lang="it-IT" dirty="0" smtClean="0"/>
              <a:t> </a:t>
            </a:r>
            <a:r>
              <a:rPr lang="it-IT" dirty="0" err="1" smtClean="0"/>
              <a:t>query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smtClean="0"/>
              <a:t>Display </a:t>
            </a:r>
            <a:r>
              <a:rPr lang="it-IT" dirty="0" err="1" smtClean="0"/>
              <a:t>results</a:t>
            </a: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endParaRPr lang="it-IT" dirty="0"/>
          </a:p>
        </p:txBody>
      </p:sp>
      <p:pic>
        <p:nvPicPr>
          <p:cNvPr id="1027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929198"/>
            <a:ext cx="1009640" cy="1009640"/>
          </a:xfrm>
          <a:prstGeom prst="rect">
            <a:avLst/>
          </a:prstGeom>
          <a:noFill/>
        </p:spPr>
      </p:pic>
      <p:pic>
        <p:nvPicPr>
          <p:cNvPr id="1028" name="Picture 4" descr="D:\Documenti\Lavoro\Unipi\lectures\IR\do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785926"/>
            <a:ext cx="1057267" cy="1057267"/>
          </a:xfrm>
          <a:prstGeom prst="rect">
            <a:avLst/>
          </a:prstGeom>
          <a:noFill/>
        </p:spPr>
      </p:pic>
      <p:pic>
        <p:nvPicPr>
          <p:cNvPr id="1029" name="Picture 5" descr="D:\Documenti\Lavoro\Unipi\lectures\IR\li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61341" y="1928802"/>
            <a:ext cx="882659" cy="882659"/>
          </a:xfrm>
          <a:prstGeom prst="rect">
            <a:avLst/>
          </a:prstGeom>
          <a:noFill/>
        </p:spPr>
      </p:pic>
      <p:pic>
        <p:nvPicPr>
          <p:cNvPr id="1030" name="Picture 6" descr="D:\Documenti\Lavoro\Unipi\lectures\IR\use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1928802"/>
            <a:ext cx="877881" cy="877881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4214810" y="3786190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IndexWriter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000892" y="3786190"/>
            <a:ext cx="200026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IndexSearcher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Freccia a destra 10"/>
          <p:cNvSpPr/>
          <p:nvPr/>
        </p:nvSpPr>
        <p:spPr>
          <a:xfrm rot="4108318">
            <a:off x="4638767" y="3142030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 rot="2588805">
            <a:off x="5435492" y="4673966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/>
          <p:cNvSpPr/>
          <p:nvPr/>
        </p:nvSpPr>
        <p:spPr>
          <a:xfrm rot="3632975">
            <a:off x="7009963" y="3139952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/>
          <p:cNvSpPr/>
          <p:nvPr/>
        </p:nvSpPr>
        <p:spPr>
          <a:xfrm rot="17795736">
            <a:off x="7995424" y="3142131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bidirezionale orizzontale 14"/>
          <p:cNvSpPr/>
          <p:nvPr/>
        </p:nvSpPr>
        <p:spPr>
          <a:xfrm rot="18410219">
            <a:off x="7243630" y="4586374"/>
            <a:ext cx="928694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6000760" y="585789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 smtClean="0"/>
              <a:t>Index</a:t>
            </a:r>
            <a:endParaRPr lang="it-IT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Indexing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//create the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  <a:endParaRPr lang="it-IT" sz="2000" b="1" dirty="0" smtClean="0">
              <a:solidFill>
                <a:schemeClr val="accent3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IndexWriter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writer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IndexWriter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(directory,</a:t>
            </a:r>
            <a:r>
              <a:rPr lang="it-IT" sz="2000" b="1" dirty="0" smtClean="0">
                <a:highlight>
                  <a:srgbClr val="FFFF00"/>
                </a:highlight>
                <a:latin typeface="Courier New"/>
                <a:ea typeface="Calibri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analyzer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//create the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structure</a:t>
            </a:r>
            <a:endParaRPr lang="it-IT" sz="2000" b="1" dirty="0" smtClean="0">
              <a:solidFill>
                <a:schemeClr val="accent3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doc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NumericField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”,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Store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.YES);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”,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Store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.YES,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Index.ANALYZED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body =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Field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(“body”,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Store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.NO,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Index.ANALYZED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doc.add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doc.add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doc.add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(body);</a:t>
            </a:r>
          </a:p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//scroll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documents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fill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fields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and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index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them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all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){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Article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 a = </a:t>
            </a:r>
            <a:r>
              <a:rPr lang="it-IT" sz="2000" b="1" i="1" dirty="0" smtClean="0">
                <a:latin typeface="Courier New" pitchFamily="49" charset="0"/>
                <a:cs typeface="Courier New" pitchFamily="49" charset="0"/>
              </a:rPr>
              <a:t>parse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id.setIntValue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a.id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title.setValue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a.title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body.setValue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a.body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writer.addDocument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(doc); 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doc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just a container</a:t>
            </a:r>
          </a:p>
          <a:p>
            <a:pPr>
              <a:buNone/>
            </a:pP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//IMPORTANT!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close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the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Writer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to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commit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all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it-IT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operations</a:t>
            </a:r>
            <a:r>
              <a:rPr lang="it-IT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pPr>
              <a:buNone/>
            </a:pPr>
            <a:r>
              <a:rPr lang="it-IT" sz="2000" b="1" dirty="0" err="1" smtClean="0">
                <a:latin typeface="Courier New" pitchFamily="49" charset="0"/>
                <a:cs typeface="Courier New" pitchFamily="49" charset="0"/>
              </a:rPr>
              <a:t>writer.close</a:t>
            </a:r>
            <a:r>
              <a:rPr lang="it-IT" sz="20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endParaRPr lang="it-IT" sz="2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How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represent</a:t>
            </a:r>
            <a:r>
              <a:rPr lang="it-IT" dirty="0" smtClean="0"/>
              <a:t> text?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76022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TEXT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QUERY</a:t>
                      </a:r>
                      <a:endParaRPr lang="it-IT" dirty="0"/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0" dirty="0" smtClean="0"/>
                        <a:t>… 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Official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Michael Jackson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website …</a:t>
                      </a:r>
                      <a:endParaRPr lang="it-IT" b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michael</a:t>
                      </a:r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jackson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err="1" smtClean="0"/>
                        <a:t>Lower</a:t>
                      </a:r>
                      <a:r>
                        <a:rPr lang="it-IT" i="1" dirty="0" smtClean="0"/>
                        <a:t> and Upper</a:t>
                      </a:r>
                      <a:r>
                        <a:rPr lang="it-IT" i="1" baseline="0" dirty="0" smtClean="0"/>
                        <a:t> case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</a:t>
                      </a:r>
                      <a:r>
                        <a:rPr lang="it-IT" b="1" dirty="0" smtClean="0"/>
                        <a:t>Michael</a:t>
                      </a:r>
                      <a:r>
                        <a:rPr lang="it-IT" dirty="0" smtClean="0"/>
                        <a:t> </a:t>
                      </a:r>
                      <a:r>
                        <a:rPr lang="it-IT" b="1" dirty="0" smtClean="0"/>
                        <a:t>Jackson</a:t>
                      </a:r>
                      <a:r>
                        <a:rPr lang="it-IT" dirty="0" smtClean="0"/>
                        <a:t>’s </a:t>
                      </a:r>
                      <a:r>
                        <a:rPr lang="it-IT" dirty="0" err="1" smtClean="0"/>
                        <a:t>new</a:t>
                      </a:r>
                      <a:r>
                        <a:rPr lang="it-IT" dirty="0" smtClean="0"/>
                        <a:t> video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michael</a:t>
                      </a:r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jackson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err="1" smtClean="0"/>
                        <a:t>Tokenizer</a:t>
                      </a:r>
                      <a:r>
                        <a:rPr lang="it-IT" i="1" baseline="0" dirty="0" smtClean="0"/>
                        <a:t> </a:t>
                      </a:r>
                      <a:r>
                        <a:rPr lang="it-IT" i="1" baseline="0" dirty="0" err="1" smtClean="0"/>
                        <a:t>issues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</a:t>
                      </a:r>
                      <a:r>
                        <a:rPr lang="it-IT" b="1" dirty="0" smtClean="0"/>
                        <a:t>F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ender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Music, the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guitar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company</a:t>
                      </a:r>
                      <a:r>
                        <a:rPr lang="it-IT" dirty="0" smtClean="0"/>
                        <a:t>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Fender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guitars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err="1" smtClean="0"/>
                        <a:t>Stemming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Microsoft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="1" baseline="0" dirty="0" err="1" smtClean="0"/>
                        <a:t>WindowsXP</a:t>
                      </a:r>
                      <a:r>
                        <a:rPr lang="it-IT" baseline="0" dirty="0" smtClean="0"/>
                        <a:t>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windows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xp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dirty="0" smtClean="0"/>
                        <a:t>Word </a:t>
                      </a:r>
                      <a:r>
                        <a:rPr lang="it-IT" i="1" dirty="0" err="1" smtClean="0"/>
                        <a:t>delimiter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… the </a:t>
                      </a:r>
                      <a:r>
                        <a:rPr lang="it-IT" b="1" dirty="0" err="1" smtClean="0"/>
                        <a:t>cat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is</a:t>
                      </a:r>
                      <a:r>
                        <a:rPr lang="it-IT" baseline="0" dirty="0" smtClean="0"/>
                        <a:t> on the </a:t>
                      </a:r>
                      <a:r>
                        <a:rPr lang="it-IT" b="1" baseline="0" dirty="0" err="1" smtClean="0"/>
                        <a:t>table</a:t>
                      </a:r>
                      <a:r>
                        <a:rPr lang="it-IT" baseline="0" dirty="0" smtClean="0"/>
                        <a:t> …</a:t>
                      </a:r>
                      <a:endParaRPr lang="it-IT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cat</a:t>
                      </a:r>
                      <a:r>
                        <a:rPr lang="it-IT" b="1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it-IT" b="1" dirty="0" err="1" smtClean="0">
                          <a:latin typeface="Courier New" pitchFamily="49" charset="0"/>
                          <a:cs typeface="Courier New" pitchFamily="49" charset="0"/>
                        </a:rPr>
                        <a:t>table</a:t>
                      </a:r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i="1" baseline="0" dirty="0" err="1" smtClean="0"/>
                        <a:t>Dictionary</a:t>
                      </a:r>
                      <a:r>
                        <a:rPr lang="it-IT" i="1" baseline="0" dirty="0" smtClean="0"/>
                        <a:t> </a:t>
                      </a:r>
                      <a:r>
                        <a:rPr lang="it-IT" i="1" baseline="0" dirty="0" err="1" smtClean="0"/>
                        <a:t>size</a:t>
                      </a:r>
                      <a:r>
                        <a:rPr lang="it-IT" i="1" baseline="0" dirty="0" smtClean="0"/>
                        <a:t>: </a:t>
                      </a:r>
                      <a:r>
                        <a:rPr lang="it-IT" i="1" baseline="0" dirty="0" err="1" smtClean="0"/>
                        <a:t>stopwords</a:t>
                      </a:r>
                      <a:endParaRPr lang="it-IT" i="1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Documenti\Lavoro\Unipi\lectures\IR\do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1057267" cy="1057267"/>
          </a:xfrm>
          <a:prstGeom prst="rect">
            <a:avLst/>
          </a:prstGeom>
          <a:noFill/>
        </p:spPr>
      </p:pic>
      <p:sp>
        <p:nvSpPr>
          <p:cNvPr id="25" name="Rettangolo 24"/>
          <p:cNvSpPr/>
          <p:nvPr/>
        </p:nvSpPr>
        <p:spPr>
          <a:xfrm>
            <a:off x="1500166" y="2500306"/>
            <a:ext cx="6929486" cy="3214710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Analyzer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642942"/>
          </a:xfrm>
        </p:spPr>
        <p:txBody>
          <a:bodyPr/>
          <a:lstStyle/>
          <a:p>
            <a:pPr algn="ctr">
              <a:buNone/>
            </a:pPr>
            <a:r>
              <a:rPr lang="it-IT" dirty="0" smtClean="0"/>
              <a:t>Text processing pipeline</a:t>
            </a:r>
          </a:p>
        </p:txBody>
      </p:sp>
      <p:sp>
        <p:nvSpPr>
          <p:cNvPr id="5" name="Freccia angolare in su 4"/>
          <p:cNvSpPr/>
          <p:nvPr/>
        </p:nvSpPr>
        <p:spPr>
          <a:xfrm flipV="1">
            <a:off x="1785918" y="2214554"/>
            <a:ext cx="785818" cy="500066"/>
          </a:xfrm>
          <a:prstGeom prst="ben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1643042" y="2786058"/>
            <a:ext cx="1571636" cy="4286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latin typeface="Courier New" pitchFamily="49" charset="0"/>
                <a:cs typeface="Courier New" pitchFamily="49" charset="0"/>
              </a:rPr>
              <a:t>Tokenizer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Freccia angolare in su 6"/>
          <p:cNvSpPr/>
          <p:nvPr/>
        </p:nvSpPr>
        <p:spPr>
          <a:xfrm flipV="1">
            <a:off x="3357554" y="2928934"/>
            <a:ext cx="785818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3143240" y="3500438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Courier New" pitchFamily="49" charset="0"/>
                <a:cs typeface="Courier New" pitchFamily="49" charset="0"/>
              </a:rPr>
              <a:t>TokenFilter1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785918" y="18573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String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357554" y="25717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TokenStream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1" name="Freccia angolare in su 10"/>
          <p:cNvSpPr/>
          <p:nvPr/>
        </p:nvSpPr>
        <p:spPr>
          <a:xfrm flipV="1">
            <a:off x="5000628" y="3643314"/>
            <a:ext cx="785818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4786314" y="4214818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Courier New" pitchFamily="49" charset="0"/>
                <a:cs typeface="Courier New" pitchFamily="49" charset="0"/>
              </a:rPr>
              <a:t>TokenFilter2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000628" y="328612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TokenStream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4" name="Freccia angolare in su 13"/>
          <p:cNvSpPr/>
          <p:nvPr/>
        </p:nvSpPr>
        <p:spPr>
          <a:xfrm flipV="1">
            <a:off x="6715140" y="4500546"/>
            <a:ext cx="785818" cy="50006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6500826" y="5072074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latin typeface="Courier New" pitchFamily="49" charset="0"/>
                <a:cs typeface="Courier New" pitchFamily="49" charset="0"/>
              </a:rPr>
              <a:t>TokenFilter3</a:t>
            </a:r>
            <a:endParaRPr lang="it-IT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715140" y="414335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cs typeface="Courier New" pitchFamily="49" charset="0"/>
              </a:rPr>
              <a:t>TokenStream</a:t>
            </a:r>
            <a:endParaRPr lang="it-IT" b="1" dirty="0">
              <a:cs typeface="Courier New" pitchFamily="49" charset="0"/>
            </a:endParaRPr>
          </a:p>
        </p:txBody>
      </p:sp>
      <p:pic>
        <p:nvPicPr>
          <p:cNvPr id="19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488560"/>
            <a:ext cx="1009640" cy="1009640"/>
          </a:xfrm>
          <a:prstGeom prst="rect">
            <a:avLst/>
          </a:prstGeom>
          <a:noFill/>
        </p:spPr>
      </p:pic>
      <p:sp>
        <p:nvSpPr>
          <p:cNvPr id="20" name="CasellaDiTesto 19"/>
          <p:cNvSpPr txBox="1"/>
          <p:nvPr/>
        </p:nvSpPr>
        <p:spPr>
          <a:xfrm>
            <a:off x="5929322" y="6143644"/>
            <a:ext cx="1643074" cy="369332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Indexing</a:t>
            </a:r>
            <a:r>
              <a:rPr lang="it-IT" b="1" dirty="0" smtClean="0">
                <a:cs typeface="Courier New" pitchFamily="49" charset="0"/>
              </a:rPr>
              <a:t> </a:t>
            </a:r>
            <a:r>
              <a:rPr lang="it-IT" b="1" dirty="0" err="1" smtClean="0">
                <a:cs typeface="Courier New" pitchFamily="49" charset="0"/>
              </a:rPr>
              <a:t>tokens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4000496" y="648869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Index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24" name="Freccia angolare in su 23"/>
          <p:cNvSpPr/>
          <p:nvPr/>
        </p:nvSpPr>
        <p:spPr>
          <a:xfrm rot="5400000" flipV="1">
            <a:off x="6179355" y="4893479"/>
            <a:ext cx="571504" cy="1928826"/>
          </a:xfrm>
          <a:prstGeom prst="bentUp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1571604" y="521495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>
                <a:solidFill>
                  <a:schemeClr val="tx2"/>
                </a:solidFill>
              </a:rPr>
              <a:t>Analyzer</a:t>
            </a:r>
            <a:endParaRPr lang="it-IT" sz="2400" b="1" dirty="0">
              <a:solidFill>
                <a:schemeClr val="tx2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28596" y="264318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Docs</a:t>
            </a:r>
            <a:endParaRPr lang="it-IT" b="1" dirty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Analyzer</a:t>
            </a:r>
            <a:endParaRPr lang="it-IT" dirty="0"/>
          </a:p>
        </p:txBody>
      </p:sp>
      <p:pic>
        <p:nvPicPr>
          <p:cNvPr id="4" name="Picture 3" descr="D:\Documenti\Lavoro\Unipi\lectures\IR\d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2714620"/>
            <a:ext cx="1009640" cy="1009640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6643702" y="371475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Index</a:t>
            </a:r>
            <a:endParaRPr lang="it-IT" b="1" dirty="0">
              <a:cs typeface="Courier New" pitchFamily="49" charset="0"/>
            </a:endParaRPr>
          </a:p>
        </p:txBody>
      </p:sp>
      <p:pic>
        <p:nvPicPr>
          <p:cNvPr id="6" name="Picture 5" descr="D:\Documenti\Lavoro\Unipi\lectures\IR\li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000504"/>
            <a:ext cx="882659" cy="882659"/>
          </a:xfrm>
          <a:prstGeom prst="rect">
            <a:avLst/>
          </a:prstGeom>
          <a:noFill/>
        </p:spPr>
      </p:pic>
      <p:pic>
        <p:nvPicPr>
          <p:cNvPr id="7" name="Picture 6" descr="D:\Documenti\Lavoro\Unipi\lectures\IR\use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00240"/>
            <a:ext cx="1163633" cy="1163633"/>
          </a:xfrm>
          <a:prstGeom prst="rect">
            <a:avLst/>
          </a:prstGeom>
          <a:noFill/>
        </p:spPr>
      </p:pic>
      <p:sp>
        <p:nvSpPr>
          <p:cNvPr id="8" name="Freccia a destra 7"/>
          <p:cNvSpPr/>
          <p:nvPr/>
        </p:nvSpPr>
        <p:spPr>
          <a:xfrm>
            <a:off x="2000232" y="2500306"/>
            <a:ext cx="1357322" cy="28575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3571868" y="2071678"/>
            <a:ext cx="121444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 smtClean="0"/>
              <a:t>Analyzer</a:t>
            </a:r>
            <a:endParaRPr lang="it-IT" b="1" dirty="0"/>
          </a:p>
        </p:txBody>
      </p:sp>
      <p:sp>
        <p:nvSpPr>
          <p:cNvPr id="10" name="Freccia a destra 9"/>
          <p:cNvSpPr/>
          <p:nvPr/>
        </p:nvSpPr>
        <p:spPr>
          <a:xfrm rot="519173">
            <a:off x="5230937" y="2713433"/>
            <a:ext cx="1357322" cy="31533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5143504" y="207167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Searching</a:t>
            </a:r>
            <a:endParaRPr lang="it-IT" b="1" dirty="0" smtClean="0">
              <a:cs typeface="Courier New" pitchFamily="49" charset="0"/>
            </a:endParaRPr>
          </a:p>
          <a:p>
            <a:pPr algn="ctr"/>
            <a:r>
              <a:rPr lang="it-IT" b="1" dirty="0" err="1" smtClean="0">
                <a:cs typeface="Courier New" pitchFamily="49" charset="0"/>
              </a:rPr>
              <a:t>tokens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785918" y="214311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Query</a:t>
            </a:r>
            <a:r>
              <a:rPr lang="it-IT" b="1" dirty="0" smtClean="0">
                <a:cs typeface="Courier New" pitchFamily="49" charset="0"/>
              </a:rPr>
              <a:t> </a:t>
            </a:r>
            <a:r>
              <a:rPr lang="it-IT" b="1" dirty="0" err="1" smtClean="0">
                <a:cs typeface="Courier New" pitchFamily="49" charset="0"/>
              </a:rPr>
              <a:t>String</a:t>
            </a:r>
            <a:endParaRPr lang="it-IT" b="1" dirty="0">
              <a:cs typeface="Courier New" pitchFamily="49" charset="0"/>
            </a:endParaRPr>
          </a:p>
        </p:txBody>
      </p:sp>
      <p:sp>
        <p:nvSpPr>
          <p:cNvPr id="13" name="Freccia a destra 12"/>
          <p:cNvSpPr/>
          <p:nvPr/>
        </p:nvSpPr>
        <p:spPr>
          <a:xfrm rot="20447157" flipH="1">
            <a:off x="4562505" y="3854306"/>
            <a:ext cx="2203907" cy="315333"/>
          </a:xfrm>
          <a:prstGeom prst="righ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357554" y="492919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cs typeface="Courier New" pitchFamily="49" charset="0"/>
              </a:rPr>
              <a:t>Results</a:t>
            </a:r>
            <a:endParaRPr lang="it-IT" b="1" dirty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Analyzer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Tokenizer</a:t>
            </a:r>
            <a:r>
              <a:rPr lang="it-IT" dirty="0" err="1" smtClean="0"/>
              <a:t>s</a:t>
            </a:r>
            <a:endParaRPr lang="it-IT" dirty="0" smtClean="0"/>
          </a:p>
          <a:p>
            <a:pPr lvl="1"/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WhitespaceTokenizer</a:t>
            </a:r>
            <a:r>
              <a:rPr lang="it-IT" dirty="0" smtClean="0">
                <a:cs typeface="Courier New" pitchFamily="49" charset="0"/>
              </a:rPr>
              <a:t>, </a:t>
            </a:r>
            <a:r>
              <a:rPr lang="it-IT" sz="2400" b="1" dirty="0" err="1" smtClean="0">
                <a:latin typeface="Courier New" pitchFamily="49" charset="0"/>
                <a:cs typeface="Courier New" pitchFamily="49" charset="0"/>
              </a:rPr>
              <a:t>LetterTokenizer</a:t>
            </a:r>
            <a:r>
              <a:rPr lang="it-IT" dirty="0" smtClean="0">
                <a:cs typeface="Courier New" pitchFamily="49" charset="0"/>
              </a:rPr>
              <a:t>,…</a:t>
            </a:r>
          </a:p>
          <a:p>
            <a:pPr lvl="1"/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StandardTokenizer</a:t>
            </a:r>
            <a:r>
              <a:rPr lang="it-IT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it-IT" b="1" dirty="0" smtClean="0">
                <a:latin typeface="Courier New" pitchFamily="49" charset="0"/>
                <a:cs typeface="Courier New" pitchFamily="49" charset="0"/>
              </a:rPr>
            </a:b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European-language</a:t>
            </a:r>
            <a:r>
              <a:rPr lang="it-IT" dirty="0" smtClean="0"/>
              <a:t> </a:t>
            </a:r>
            <a:r>
              <a:rPr lang="it-IT" dirty="0" err="1" smtClean="0"/>
              <a:t>docs</a:t>
            </a:r>
            <a:endParaRPr lang="it-IT" dirty="0" smtClean="0"/>
          </a:p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TokenFilter</a:t>
            </a:r>
            <a:r>
              <a:rPr lang="it-IT" dirty="0" err="1" smtClean="0"/>
              <a:t>s</a:t>
            </a:r>
            <a:endParaRPr lang="it-IT" dirty="0" smtClean="0"/>
          </a:p>
          <a:p>
            <a:pPr lvl="1"/>
            <a:r>
              <a:rPr lang="it-IT" dirty="0" err="1" smtClean="0"/>
              <a:t>LowerCase</a:t>
            </a:r>
            <a:r>
              <a:rPr lang="it-IT" dirty="0" smtClean="0"/>
              <a:t>, </a:t>
            </a:r>
            <a:r>
              <a:rPr lang="it-IT" dirty="0" err="1" smtClean="0"/>
              <a:t>Stemming</a:t>
            </a:r>
            <a:r>
              <a:rPr lang="it-IT" dirty="0" smtClean="0"/>
              <a:t>, </a:t>
            </a:r>
            <a:r>
              <a:rPr lang="it-IT" dirty="0" err="1" smtClean="0"/>
              <a:t>Stopwords</a:t>
            </a:r>
            <a:r>
              <a:rPr lang="it-IT" dirty="0" smtClean="0"/>
              <a:t>, </a:t>
            </a:r>
            <a:r>
              <a:rPr lang="it-IT" dirty="0" err="1" smtClean="0"/>
              <a:t>AccentFilter</a:t>
            </a:r>
            <a:r>
              <a:rPr lang="it-IT" dirty="0" smtClean="0"/>
              <a:t>, 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others</a:t>
            </a:r>
            <a:r>
              <a:rPr lang="it-IT" dirty="0" smtClean="0"/>
              <a:t> in </a:t>
            </a:r>
            <a:r>
              <a:rPr lang="it-IT" dirty="0" err="1" smtClean="0"/>
              <a:t>contrib</a:t>
            </a:r>
            <a:r>
              <a:rPr lang="it-IT" dirty="0" smtClean="0"/>
              <a:t> </a:t>
            </a:r>
            <a:r>
              <a:rPr lang="it-IT" dirty="0" err="1" smtClean="0"/>
              <a:t>packages</a:t>
            </a:r>
            <a:r>
              <a:rPr lang="it-IT" dirty="0" smtClean="0"/>
              <a:t> (</a:t>
            </a:r>
            <a:r>
              <a:rPr lang="it-IT" dirty="0" err="1" smtClean="0"/>
              <a:t>language-specific</a:t>
            </a:r>
            <a:r>
              <a:rPr lang="it-IT" dirty="0" smtClean="0"/>
              <a:t>)</a:t>
            </a:r>
          </a:p>
          <a:p>
            <a:pPr lvl="1"/>
            <a:endParaRPr lang="it-IT" dirty="0"/>
          </a:p>
          <a:p>
            <a:r>
              <a:rPr lang="it-IT" dirty="0" err="1" smtClean="0"/>
              <a:t>Built-in</a:t>
            </a:r>
            <a:r>
              <a:rPr lang="it-IT" dirty="0" smtClean="0"/>
              <a:t> </a:t>
            </a:r>
            <a:r>
              <a:rPr lang="it-IT" b="1" dirty="0" err="1" smtClean="0">
                <a:latin typeface="Courier New" pitchFamily="49" charset="0"/>
                <a:cs typeface="Courier New" pitchFamily="49" charset="0"/>
              </a:rPr>
              <a:t>Analyzer</a:t>
            </a:r>
            <a:r>
              <a:rPr lang="it-IT" dirty="0" err="1" smtClean="0"/>
              <a:t>s</a:t>
            </a:r>
            <a:endParaRPr lang="it-IT" dirty="0" smtClean="0"/>
          </a:p>
          <a:p>
            <a:pPr lvl="1"/>
            <a:r>
              <a:rPr lang="it-IT" dirty="0" smtClean="0"/>
              <a:t>Keyword, </a:t>
            </a:r>
            <a:r>
              <a:rPr lang="it-IT" dirty="0" err="1" smtClean="0"/>
              <a:t>Simple</a:t>
            </a:r>
            <a:r>
              <a:rPr lang="it-IT" dirty="0" smtClean="0"/>
              <a:t>, </a:t>
            </a:r>
            <a:r>
              <a:rPr lang="it-IT" dirty="0" err="1" smtClean="0"/>
              <a:t>Standard…</a:t>
            </a:r>
            <a:endParaRPr lang="it-IT" dirty="0"/>
          </a:p>
          <a:p>
            <a:pPr lvl="1"/>
            <a:r>
              <a:rPr lang="it-IT" dirty="0" err="1" smtClean="0"/>
              <a:t>PerField</a:t>
            </a:r>
            <a:r>
              <a:rPr lang="it-IT" dirty="0" smtClean="0"/>
              <a:t> </a:t>
            </a:r>
            <a:r>
              <a:rPr lang="it-IT" dirty="0" err="1" smtClean="0"/>
              <a:t>wrapper</a:t>
            </a:r>
            <a:endParaRPr lang="it-IT" dirty="0" smtClean="0"/>
          </a:p>
          <a:p>
            <a:pPr lvl="1"/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28596" y="642918"/>
            <a:ext cx="42148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the </a:t>
            </a:r>
            <a:r>
              <a:rPr lang="it-IT" dirty="0" err="1" smtClean="0"/>
              <a:t>LexCorp</a:t>
            </a:r>
            <a:r>
              <a:rPr lang="it-IT" dirty="0" smtClean="0"/>
              <a:t> BFG-900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428596" y="71414"/>
            <a:ext cx="421484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TEXT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5000628" y="71414"/>
            <a:ext cx="40005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QUERY</a:t>
            </a:r>
            <a:endParaRPr lang="it-IT" b="1" dirty="0"/>
          </a:p>
        </p:txBody>
      </p:sp>
      <p:sp>
        <p:nvSpPr>
          <p:cNvPr id="8" name="Rettangolo 7"/>
          <p:cNvSpPr/>
          <p:nvPr/>
        </p:nvSpPr>
        <p:spPr>
          <a:xfrm>
            <a:off x="5000628" y="642918"/>
            <a:ext cx="40005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Lex</a:t>
            </a:r>
            <a:r>
              <a:rPr lang="it-IT" dirty="0" smtClean="0"/>
              <a:t> </a:t>
            </a:r>
            <a:r>
              <a:rPr lang="it-IT" dirty="0" err="1" smtClean="0"/>
              <a:t>corp</a:t>
            </a:r>
            <a:r>
              <a:rPr lang="it-IT" dirty="0" smtClean="0"/>
              <a:t> bfg900 </a:t>
            </a:r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642910" y="1500174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the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1142976" y="1500174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2143108" y="1500174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BFG-900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3143240" y="1500174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is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3500430" y="1500174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3786182" y="1500174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142844" y="2285992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the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1142976" y="2285992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2143108" y="2285992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BFG</a:t>
            </a:r>
            <a:endParaRPr lang="it-IT" dirty="0"/>
          </a:p>
        </p:txBody>
      </p:sp>
      <p:sp>
        <p:nvSpPr>
          <p:cNvPr id="19" name="Rettangolo 18"/>
          <p:cNvSpPr/>
          <p:nvPr/>
        </p:nvSpPr>
        <p:spPr>
          <a:xfrm>
            <a:off x="3286116" y="2285992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is</a:t>
            </a:r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3643306" y="2285992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3929058" y="2285992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642910" y="2285992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1142976" y="2571744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24" name="Rettangolo 23"/>
          <p:cNvSpPr/>
          <p:nvPr/>
        </p:nvSpPr>
        <p:spPr>
          <a:xfrm>
            <a:off x="2714612" y="2285992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25" name="Rettangolo 24"/>
          <p:cNvSpPr/>
          <p:nvPr/>
        </p:nvSpPr>
        <p:spPr>
          <a:xfrm>
            <a:off x="142844" y="3429000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the</a:t>
            </a:r>
            <a:endParaRPr lang="it-IT" dirty="0"/>
          </a:p>
        </p:txBody>
      </p:sp>
      <p:sp>
        <p:nvSpPr>
          <p:cNvPr id="26" name="Rettangolo 25"/>
          <p:cNvSpPr/>
          <p:nvPr/>
        </p:nvSpPr>
        <p:spPr>
          <a:xfrm>
            <a:off x="1142976" y="3429000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27" name="Rettangolo 26"/>
          <p:cNvSpPr/>
          <p:nvPr/>
        </p:nvSpPr>
        <p:spPr>
          <a:xfrm>
            <a:off x="2143108" y="3429000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28" name="Rettangolo 27"/>
          <p:cNvSpPr/>
          <p:nvPr/>
        </p:nvSpPr>
        <p:spPr>
          <a:xfrm>
            <a:off x="3286116" y="3429000"/>
            <a:ext cx="28575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is</a:t>
            </a:r>
            <a:endParaRPr lang="it-IT" dirty="0"/>
          </a:p>
        </p:txBody>
      </p:sp>
      <p:sp>
        <p:nvSpPr>
          <p:cNvPr id="29" name="Rettangolo 28"/>
          <p:cNvSpPr/>
          <p:nvPr/>
        </p:nvSpPr>
        <p:spPr>
          <a:xfrm>
            <a:off x="3643306" y="3429000"/>
            <a:ext cx="21431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30" name="Rettangolo 29"/>
          <p:cNvSpPr/>
          <p:nvPr/>
        </p:nvSpPr>
        <p:spPr>
          <a:xfrm>
            <a:off x="3929058" y="3429000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31" name="Rettangolo 30"/>
          <p:cNvSpPr/>
          <p:nvPr/>
        </p:nvSpPr>
        <p:spPr>
          <a:xfrm>
            <a:off x="642910" y="3429000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32" name="Rettangolo 31"/>
          <p:cNvSpPr/>
          <p:nvPr/>
        </p:nvSpPr>
        <p:spPr>
          <a:xfrm>
            <a:off x="1142976" y="3714752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33" name="Rettangolo 32"/>
          <p:cNvSpPr/>
          <p:nvPr/>
        </p:nvSpPr>
        <p:spPr>
          <a:xfrm>
            <a:off x="2714612" y="3429000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44" name="Rettangolo 43"/>
          <p:cNvSpPr/>
          <p:nvPr/>
        </p:nvSpPr>
        <p:spPr>
          <a:xfrm>
            <a:off x="1142976" y="4572008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45" name="Rettangolo 44"/>
          <p:cNvSpPr/>
          <p:nvPr/>
        </p:nvSpPr>
        <p:spPr>
          <a:xfrm>
            <a:off x="2143108" y="4572008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48" name="Rettangolo 47"/>
          <p:cNvSpPr/>
          <p:nvPr/>
        </p:nvSpPr>
        <p:spPr>
          <a:xfrm>
            <a:off x="3286116" y="4572008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printer</a:t>
            </a:r>
            <a:endParaRPr lang="it-IT" dirty="0"/>
          </a:p>
        </p:txBody>
      </p:sp>
      <p:sp>
        <p:nvSpPr>
          <p:cNvPr id="49" name="Rettangolo 48"/>
          <p:cNvSpPr/>
          <p:nvPr/>
        </p:nvSpPr>
        <p:spPr>
          <a:xfrm>
            <a:off x="642910" y="4572008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50" name="Rettangolo 49"/>
          <p:cNvSpPr/>
          <p:nvPr/>
        </p:nvSpPr>
        <p:spPr>
          <a:xfrm>
            <a:off x="1142976" y="4857760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51" name="Rettangolo 50"/>
          <p:cNvSpPr/>
          <p:nvPr/>
        </p:nvSpPr>
        <p:spPr>
          <a:xfrm>
            <a:off x="2714612" y="4572008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52" name="Rettangolo 51"/>
          <p:cNvSpPr/>
          <p:nvPr/>
        </p:nvSpPr>
        <p:spPr>
          <a:xfrm>
            <a:off x="1142976" y="5715016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53" name="Rettangolo 52"/>
          <p:cNvSpPr/>
          <p:nvPr/>
        </p:nvSpPr>
        <p:spPr>
          <a:xfrm>
            <a:off x="2143108" y="5715016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54" name="Rettangolo 53"/>
          <p:cNvSpPr/>
          <p:nvPr/>
        </p:nvSpPr>
        <p:spPr>
          <a:xfrm>
            <a:off x="3286116" y="5715016"/>
            <a:ext cx="714380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print-</a:t>
            </a:r>
            <a:endParaRPr lang="it-IT" dirty="0"/>
          </a:p>
        </p:txBody>
      </p:sp>
      <p:sp>
        <p:nvSpPr>
          <p:cNvPr id="55" name="Rettangolo 54"/>
          <p:cNvSpPr/>
          <p:nvPr/>
        </p:nvSpPr>
        <p:spPr>
          <a:xfrm>
            <a:off x="642910" y="5715016"/>
            <a:ext cx="42862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56" name="Rettangolo 55"/>
          <p:cNvSpPr/>
          <p:nvPr/>
        </p:nvSpPr>
        <p:spPr>
          <a:xfrm>
            <a:off x="1142976" y="6000768"/>
            <a:ext cx="92869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err="1" smtClean="0"/>
              <a:t>lexcorp</a:t>
            </a:r>
            <a:endParaRPr lang="it-IT" dirty="0"/>
          </a:p>
        </p:txBody>
      </p:sp>
      <p:sp>
        <p:nvSpPr>
          <p:cNvPr id="57" name="Rettangolo 56"/>
          <p:cNvSpPr/>
          <p:nvPr/>
        </p:nvSpPr>
        <p:spPr>
          <a:xfrm>
            <a:off x="2714612" y="5715016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3428992" y="100010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WhitespaceTokenizer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428992" y="185736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WordDelimiterFilter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3428992" y="292893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LowerCaseFilter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2" name="Freccia in giù 61"/>
          <p:cNvSpPr/>
          <p:nvPr/>
        </p:nvSpPr>
        <p:spPr>
          <a:xfrm>
            <a:off x="1714480" y="1071546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Freccia in giù 62"/>
          <p:cNvSpPr/>
          <p:nvPr/>
        </p:nvSpPr>
        <p:spPr>
          <a:xfrm>
            <a:off x="1714480" y="192880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Freccia in giù 63"/>
          <p:cNvSpPr/>
          <p:nvPr/>
        </p:nvSpPr>
        <p:spPr>
          <a:xfrm>
            <a:off x="1714480" y="300037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CasellaDiTesto 64"/>
          <p:cNvSpPr txBox="1"/>
          <p:nvPr/>
        </p:nvSpPr>
        <p:spPr>
          <a:xfrm>
            <a:off x="3428992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StopwordFilter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6" name="Freccia in giù 65"/>
          <p:cNvSpPr/>
          <p:nvPr/>
        </p:nvSpPr>
        <p:spPr>
          <a:xfrm>
            <a:off x="1714480" y="4143380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CasellaDiTesto 66"/>
          <p:cNvSpPr txBox="1"/>
          <p:nvPr/>
        </p:nvSpPr>
        <p:spPr>
          <a:xfrm>
            <a:off x="3428992" y="521495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err="1" smtClean="0">
                <a:solidFill>
                  <a:schemeClr val="accent2"/>
                </a:solidFill>
              </a:rPr>
              <a:t>StemmerFilter</a:t>
            </a:r>
            <a:endParaRPr lang="it-IT" b="1" i="1" dirty="0">
              <a:solidFill>
                <a:schemeClr val="accent2"/>
              </a:solidFill>
            </a:endParaRPr>
          </a:p>
        </p:txBody>
      </p:sp>
      <p:sp>
        <p:nvSpPr>
          <p:cNvPr id="68" name="Freccia in giù 67"/>
          <p:cNvSpPr/>
          <p:nvPr/>
        </p:nvSpPr>
        <p:spPr>
          <a:xfrm>
            <a:off x="1714480" y="5286388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ttangolo 68"/>
          <p:cNvSpPr/>
          <p:nvPr/>
        </p:nvSpPr>
        <p:spPr>
          <a:xfrm>
            <a:off x="5286380" y="1500174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70" name="Rettangolo 69"/>
          <p:cNvSpPr/>
          <p:nvPr/>
        </p:nvSpPr>
        <p:spPr>
          <a:xfrm>
            <a:off x="5929322" y="1500174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71" name="Rettangolo 70"/>
          <p:cNvSpPr/>
          <p:nvPr/>
        </p:nvSpPr>
        <p:spPr>
          <a:xfrm>
            <a:off x="6643702" y="1500174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bfg900</a:t>
            </a:r>
            <a:endParaRPr lang="it-IT" dirty="0"/>
          </a:p>
        </p:txBody>
      </p:sp>
      <p:sp>
        <p:nvSpPr>
          <p:cNvPr id="72" name="Rettangolo 71"/>
          <p:cNvSpPr/>
          <p:nvPr/>
        </p:nvSpPr>
        <p:spPr>
          <a:xfrm>
            <a:off x="7715272" y="1500174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73" name="Rettangolo 72"/>
          <p:cNvSpPr/>
          <p:nvPr/>
        </p:nvSpPr>
        <p:spPr>
          <a:xfrm>
            <a:off x="5286380" y="2285992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Lex</a:t>
            </a:r>
            <a:endParaRPr lang="it-IT" dirty="0"/>
          </a:p>
        </p:txBody>
      </p:sp>
      <p:sp>
        <p:nvSpPr>
          <p:cNvPr id="74" name="Rettangolo 73"/>
          <p:cNvSpPr/>
          <p:nvPr/>
        </p:nvSpPr>
        <p:spPr>
          <a:xfrm>
            <a:off x="5929322" y="2285992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75" name="Rettangolo 74"/>
          <p:cNvSpPr/>
          <p:nvPr/>
        </p:nvSpPr>
        <p:spPr>
          <a:xfrm>
            <a:off x="6643702" y="2285992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76" name="Rettangolo 75"/>
          <p:cNvSpPr/>
          <p:nvPr/>
        </p:nvSpPr>
        <p:spPr>
          <a:xfrm>
            <a:off x="7858148" y="2285992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77" name="Rettangolo 76"/>
          <p:cNvSpPr/>
          <p:nvPr/>
        </p:nvSpPr>
        <p:spPr>
          <a:xfrm>
            <a:off x="7215206" y="2285992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78" name="Rettangolo 77"/>
          <p:cNvSpPr/>
          <p:nvPr/>
        </p:nvSpPr>
        <p:spPr>
          <a:xfrm>
            <a:off x="5286380" y="3429000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/>
              <a:t>l</a:t>
            </a:r>
            <a:r>
              <a:rPr lang="it-IT" dirty="0" err="1" smtClean="0"/>
              <a:t>ex</a:t>
            </a:r>
            <a:endParaRPr lang="it-IT" dirty="0"/>
          </a:p>
        </p:txBody>
      </p:sp>
      <p:sp>
        <p:nvSpPr>
          <p:cNvPr id="79" name="Rettangolo 78"/>
          <p:cNvSpPr/>
          <p:nvPr/>
        </p:nvSpPr>
        <p:spPr>
          <a:xfrm>
            <a:off x="5929322" y="3429000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80" name="Rettangolo 79"/>
          <p:cNvSpPr/>
          <p:nvPr/>
        </p:nvSpPr>
        <p:spPr>
          <a:xfrm>
            <a:off x="6643702" y="3429000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81" name="Rettangolo 80"/>
          <p:cNvSpPr/>
          <p:nvPr/>
        </p:nvSpPr>
        <p:spPr>
          <a:xfrm>
            <a:off x="7858148" y="3429000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82" name="Rettangolo 81"/>
          <p:cNvSpPr/>
          <p:nvPr/>
        </p:nvSpPr>
        <p:spPr>
          <a:xfrm>
            <a:off x="7215206" y="3429000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83" name="Rettangolo 82"/>
          <p:cNvSpPr/>
          <p:nvPr/>
        </p:nvSpPr>
        <p:spPr>
          <a:xfrm>
            <a:off x="5286380" y="4572008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/>
              <a:t>l</a:t>
            </a:r>
            <a:r>
              <a:rPr lang="it-IT" dirty="0" err="1" smtClean="0"/>
              <a:t>ex</a:t>
            </a:r>
            <a:endParaRPr lang="it-IT" dirty="0"/>
          </a:p>
        </p:txBody>
      </p:sp>
      <p:sp>
        <p:nvSpPr>
          <p:cNvPr id="84" name="Rettangolo 83"/>
          <p:cNvSpPr/>
          <p:nvPr/>
        </p:nvSpPr>
        <p:spPr>
          <a:xfrm>
            <a:off x="5929322" y="4572008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85" name="Rettangolo 84"/>
          <p:cNvSpPr/>
          <p:nvPr/>
        </p:nvSpPr>
        <p:spPr>
          <a:xfrm>
            <a:off x="6643702" y="4572008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86" name="Rettangolo 85"/>
          <p:cNvSpPr/>
          <p:nvPr/>
        </p:nvSpPr>
        <p:spPr>
          <a:xfrm>
            <a:off x="7858148" y="4572008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printers</a:t>
            </a:r>
            <a:endParaRPr lang="it-IT" dirty="0"/>
          </a:p>
        </p:txBody>
      </p:sp>
      <p:sp>
        <p:nvSpPr>
          <p:cNvPr id="87" name="Rettangolo 86"/>
          <p:cNvSpPr/>
          <p:nvPr/>
        </p:nvSpPr>
        <p:spPr>
          <a:xfrm>
            <a:off x="7215206" y="4572008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88" name="Rettangolo 87"/>
          <p:cNvSpPr/>
          <p:nvPr/>
        </p:nvSpPr>
        <p:spPr>
          <a:xfrm>
            <a:off x="5286380" y="5715016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/>
              <a:t>l</a:t>
            </a:r>
            <a:r>
              <a:rPr lang="it-IT" dirty="0" err="1" smtClean="0"/>
              <a:t>ex</a:t>
            </a:r>
            <a:endParaRPr lang="it-IT" dirty="0"/>
          </a:p>
        </p:txBody>
      </p:sp>
      <p:sp>
        <p:nvSpPr>
          <p:cNvPr id="89" name="Rettangolo 88"/>
          <p:cNvSpPr/>
          <p:nvPr/>
        </p:nvSpPr>
        <p:spPr>
          <a:xfrm>
            <a:off x="5929322" y="5715016"/>
            <a:ext cx="64294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corp</a:t>
            </a:r>
            <a:endParaRPr lang="it-IT" dirty="0"/>
          </a:p>
        </p:txBody>
      </p:sp>
      <p:sp>
        <p:nvSpPr>
          <p:cNvPr id="90" name="Rettangolo 89"/>
          <p:cNvSpPr/>
          <p:nvPr/>
        </p:nvSpPr>
        <p:spPr>
          <a:xfrm>
            <a:off x="6643702" y="5715016"/>
            <a:ext cx="500066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bfg</a:t>
            </a:r>
            <a:endParaRPr lang="it-IT" dirty="0"/>
          </a:p>
        </p:txBody>
      </p:sp>
      <p:sp>
        <p:nvSpPr>
          <p:cNvPr id="91" name="Rettangolo 90"/>
          <p:cNvSpPr/>
          <p:nvPr/>
        </p:nvSpPr>
        <p:spPr>
          <a:xfrm>
            <a:off x="7858148" y="5715016"/>
            <a:ext cx="1000132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print</a:t>
            </a:r>
            <a:r>
              <a:rPr lang="it-IT" dirty="0" err="1"/>
              <a:t>-</a:t>
            </a:r>
            <a:endParaRPr lang="it-IT" dirty="0"/>
          </a:p>
        </p:txBody>
      </p:sp>
      <p:sp>
        <p:nvSpPr>
          <p:cNvPr id="92" name="Rettangolo 91"/>
          <p:cNvSpPr/>
          <p:nvPr/>
        </p:nvSpPr>
        <p:spPr>
          <a:xfrm>
            <a:off x="7215206" y="5715016"/>
            <a:ext cx="571504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900</a:t>
            </a:r>
            <a:endParaRPr lang="it-IT" dirty="0"/>
          </a:p>
        </p:txBody>
      </p:sp>
      <p:sp>
        <p:nvSpPr>
          <p:cNvPr id="93" name="Freccia in giù 92"/>
          <p:cNvSpPr/>
          <p:nvPr/>
        </p:nvSpPr>
        <p:spPr>
          <a:xfrm>
            <a:off x="6643702" y="1071546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Freccia in giù 93"/>
          <p:cNvSpPr/>
          <p:nvPr/>
        </p:nvSpPr>
        <p:spPr>
          <a:xfrm>
            <a:off x="6643702" y="192880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Freccia in giù 94"/>
          <p:cNvSpPr/>
          <p:nvPr/>
        </p:nvSpPr>
        <p:spPr>
          <a:xfrm>
            <a:off x="6643702" y="3000372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Freccia in giù 95"/>
          <p:cNvSpPr/>
          <p:nvPr/>
        </p:nvSpPr>
        <p:spPr>
          <a:xfrm>
            <a:off x="6643702" y="4143380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Freccia in giù 96"/>
          <p:cNvSpPr/>
          <p:nvPr/>
        </p:nvSpPr>
        <p:spPr>
          <a:xfrm>
            <a:off x="6643702" y="5286388"/>
            <a:ext cx="928694" cy="28575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Ovale 97"/>
          <p:cNvSpPr/>
          <p:nvPr/>
        </p:nvSpPr>
        <p:spPr>
          <a:xfrm>
            <a:off x="3857620" y="6215082"/>
            <a:ext cx="1714512" cy="50006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MATCH!</a:t>
            </a:r>
            <a:endParaRPr lang="it-IT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564</Words>
  <Application>Microsoft Office PowerPoint</Application>
  <PresentationFormat>Presentazione su schermo (4:3)</PresentationFormat>
  <Paragraphs>252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Lucene in action</vt:lpstr>
      <vt:lpstr>What is Lucene</vt:lpstr>
      <vt:lpstr>Basic Application</vt:lpstr>
      <vt:lpstr>Indexing</vt:lpstr>
      <vt:lpstr>How to represent text?</vt:lpstr>
      <vt:lpstr>Analyzer</vt:lpstr>
      <vt:lpstr>Analyzer</vt:lpstr>
      <vt:lpstr>Analyzer</vt:lpstr>
      <vt:lpstr>Diapositiva 9</vt:lpstr>
      <vt:lpstr>Field Options</vt:lpstr>
      <vt:lpstr>Analysis tips</vt:lpstr>
      <vt:lpstr>Searching</vt:lpstr>
      <vt:lpstr>Building the Query</vt:lpstr>
      <vt:lpstr>Scoring</vt:lpstr>
      <vt:lpstr>Performance</vt:lpstr>
      <vt:lpstr>Esercizio #1</vt:lpstr>
      <vt:lpstr>Esercizi #2 e #3</vt:lpstr>
      <vt:lpstr>Programma</vt:lpstr>
    </vt:vector>
  </TitlesOfParts>
  <Company>SST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Lucene in action</dc:title>
  <dc:creator>Ugo</dc:creator>
  <cp:lastModifiedBy>Marta</cp:lastModifiedBy>
  <cp:revision>75</cp:revision>
  <dcterms:created xsi:type="dcterms:W3CDTF">2010-11-24T08:26:45Z</dcterms:created>
  <dcterms:modified xsi:type="dcterms:W3CDTF">2010-12-13T19:34:49Z</dcterms:modified>
</cp:coreProperties>
</file>